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95" r:id="rId1"/>
    <p:sldMasterId id="2147483814" r:id="rId2"/>
  </p:sldMasterIdLst>
  <p:notesMasterIdLst>
    <p:notesMasterId r:id="rId39"/>
  </p:notesMasterIdLst>
  <p:handoutMasterIdLst>
    <p:handoutMasterId r:id="rId40"/>
  </p:handoutMasterIdLst>
  <p:sldIdLst>
    <p:sldId id="256" r:id="rId3"/>
    <p:sldId id="257" r:id="rId4"/>
    <p:sldId id="258" r:id="rId5"/>
    <p:sldId id="313" r:id="rId6"/>
    <p:sldId id="259" r:id="rId7"/>
    <p:sldId id="260" r:id="rId8"/>
    <p:sldId id="261" r:id="rId9"/>
    <p:sldId id="262" r:id="rId10"/>
    <p:sldId id="283" r:id="rId11"/>
    <p:sldId id="263" r:id="rId12"/>
    <p:sldId id="264" r:id="rId13"/>
    <p:sldId id="265" r:id="rId14"/>
    <p:sldId id="266" r:id="rId15"/>
    <p:sldId id="295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70" r:id="rId27"/>
    <p:sldId id="275" r:id="rId28"/>
    <p:sldId id="297" r:id="rId29"/>
    <p:sldId id="299" r:id="rId30"/>
    <p:sldId id="301" r:id="rId31"/>
    <p:sldId id="303" r:id="rId32"/>
    <p:sldId id="305" r:id="rId33"/>
    <p:sldId id="282" r:id="rId34"/>
    <p:sldId id="307" r:id="rId35"/>
    <p:sldId id="309" r:id="rId36"/>
    <p:sldId id="311" r:id="rId37"/>
    <p:sldId id="274" r:id="rId38"/>
  </p:sldIdLst>
  <p:sldSz cx="9144000" cy="6858000" type="screen4x3"/>
  <p:notesSz cx="6858000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3" autoAdjust="0"/>
    <p:restoredTop sz="92119" autoAdjust="0"/>
  </p:normalViewPr>
  <p:slideViewPr>
    <p:cSldViewPr snapToGrid="0">
      <p:cViewPr varScale="1">
        <p:scale>
          <a:sx n="100" d="100"/>
          <a:sy n="100" d="100"/>
        </p:scale>
        <p:origin x="28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BFFB6-F3C1-468A-9129-A0179C7CDF07}" type="datetimeFigureOut">
              <a:rPr lang="hr-HR" smtClean="0"/>
              <a:t>7.10.2024.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E5D216-BFDF-48B6-9FDD-5CC6348CEC1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871988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873125" y="884238"/>
            <a:ext cx="5813425" cy="4360862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hr-HR" sz="4400" b="0" strike="noStrike" spc="-1">
                <a:latin typeface="Arial"/>
              </a:rPr>
              <a:t>Kliknite za premještanje slajda</a:t>
            </a: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756000" y="5524654"/>
            <a:ext cx="6047640" cy="523367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hr-HR" sz="2000" b="0" strike="noStrike" spc="-1">
                <a:latin typeface="Arial"/>
              </a:rPr>
              <a:t>Kliknite za uređivanje formata bilješki</a:t>
            </a:r>
          </a:p>
        </p:txBody>
      </p:sp>
      <p:sp>
        <p:nvSpPr>
          <p:cNvPr id="119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8117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hr-HR" sz="1400" b="0" strike="noStrike" spc="-1">
                <a:latin typeface="Times New Roman"/>
              </a:rPr>
              <a:t>&lt;zaglavlje&gt;</a:t>
            </a:r>
          </a:p>
        </p:txBody>
      </p:sp>
      <p:sp>
        <p:nvSpPr>
          <p:cNvPr id="120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8117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hr-HR" sz="1400" b="0" strike="noStrike" spc="-1">
                <a:latin typeface="Times New Roman"/>
              </a:rPr>
              <a:t>&lt;datum/vrijeme&gt;</a:t>
            </a:r>
          </a:p>
        </p:txBody>
      </p:sp>
      <p:sp>
        <p:nvSpPr>
          <p:cNvPr id="121" name="PlaceHolder 5"/>
          <p:cNvSpPr>
            <a:spLocks noGrp="1"/>
          </p:cNvSpPr>
          <p:nvPr>
            <p:ph type="ftr"/>
          </p:nvPr>
        </p:nvSpPr>
        <p:spPr>
          <a:xfrm>
            <a:off x="0" y="11049699"/>
            <a:ext cx="3280680" cy="581172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hr-HR" sz="1400" b="0" strike="noStrike" spc="-1">
                <a:latin typeface="Times New Roman"/>
              </a:rPr>
              <a:t>&lt;podnožje&gt;</a:t>
            </a:r>
          </a:p>
        </p:txBody>
      </p:sp>
      <p:sp>
        <p:nvSpPr>
          <p:cNvPr id="122" name="PlaceHolder 6"/>
          <p:cNvSpPr>
            <a:spLocks noGrp="1"/>
          </p:cNvSpPr>
          <p:nvPr>
            <p:ph type="sldNum"/>
          </p:nvPr>
        </p:nvSpPr>
        <p:spPr>
          <a:xfrm>
            <a:off x="4278960" y="11049699"/>
            <a:ext cx="3280680" cy="581172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93DFC1B0-2F69-4517-9C44-C64DAA9E59EA}" type="slidenum">
              <a:rPr lang="hr-HR" sz="1400" b="0" strike="noStrike" spc="-1">
                <a:latin typeface="Times New Roman"/>
              </a:rPr>
              <a:pPr algn="r"/>
              <a:t>‹#›</a:t>
            </a:fld>
            <a:endParaRPr lang="hr-HR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81590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>
          <a:xfrm>
            <a:off x="873125" y="884238"/>
            <a:ext cx="5813425" cy="4360862"/>
          </a:xfrm>
        </p:spPr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93DFC1B0-2F69-4517-9C44-C64DAA9E59EA}" type="slidenum">
              <a:rPr lang="hr-HR" sz="1400" b="0" strike="noStrike" spc="-1" smtClean="0">
                <a:latin typeface="Times New Roman"/>
              </a:rPr>
              <a:pPr algn="r"/>
              <a:t>7</a:t>
            </a:fld>
            <a:endParaRPr lang="hr-HR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24198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0625" y="1243013"/>
            <a:ext cx="4476750" cy="3357562"/>
          </a:xfrm>
          <a:prstGeom prst="rect">
            <a:avLst/>
          </a:prstGeom>
        </p:spPr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685800" y="4787224"/>
            <a:ext cx="5485680" cy="391585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hr-HR" sz="2000" b="0" strike="noStrike" spc="-1">
              <a:latin typeface="Arial"/>
            </a:endParaRPr>
          </a:p>
        </p:txBody>
      </p:sp>
      <p:sp>
        <p:nvSpPr>
          <p:cNvPr id="157" name="CustomShape 3"/>
          <p:cNvSpPr/>
          <p:nvPr/>
        </p:nvSpPr>
        <p:spPr>
          <a:xfrm>
            <a:off x="3884760" y="9448345"/>
            <a:ext cx="2971080" cy="49814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1819DB19-2A1F-4DEE-AA93-28C4C0AD69BC}" type="slidenum">
              <a:rPr lang="hr-HR" sz="1200" b="0" strike="noStrike" spc="-1">
                <a:solidFill>
                  <a:srgbClr val="000000"/>
                </a:solidFill>
                <a:latin typeface="Arial"/>
                <a:ea typeface="+mn-ea"/>
              </a:rPr>
              <a:pPr algn="r">
                <a:lnSpc>
                  <a:spcPct val="100000"/>
                </a:lnSpc>
              </a:pPr>
              <a:t>10</a:t>
            </a:fld>
            <a:endParaRPr lang="hr-HR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24877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0625" y="1243013"/>
            <a:ext cx="4476750" cy="3357562"/>
          </a:xfrm>
          <a:prstGeom prst="rect">
            <a:avLst/>
          </a:prstGeom>
        </p:spPr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685800" y="4787224"/>
            <a:ext cx="5485680" cy="391585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hr-HR" sz="2000" b="0" strike="noStrike" spc="-1">
              <a:latin typeface="Arial"/>
            </a:endParaRPr>
          </a:p>
        </p:txBody>
      </p:sp>
      <p:sp>
        <p:nvSpPr>
          <p:cNvPr id="157" name="CustomShape 3"/>
          <p:cNvSpPr/>
          <p:nvPr/>
        </p:nvSpPr>
        <p:spPr>
          <a:xfrm>
            <a:off x="3884760" y="9448345"/>
            <a:ext cx="2971080" cy="49814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1819DB19-2A1F-4DEE-AA93-28C4C0AD69BC}" type="slidenum">
              <a:rPr lang="hr-HR" sz="1200" b="0" strike="noStrike" spc="-1">
                <a:solidFill>
                  <a:srgbClr val="000000"/>
                </a:solidFill>
                <a:latin typeface="Arial"/>
                <a:ea typeface="+mn-ea"/>
              </a:rPr>
              <a:pPr algn="r">
                <a:lnSpc>
                  <a:spcPct val="100000"/>
                </a:lnSpc>
              </a:pPr>
              <a:t>26</a:t>
            </a:fld>
            <a:endParaRPr lang="hr-HR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75681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10/7/2024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110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10/7/2024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1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10/7/2024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703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10/7/2024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268451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10/7/2024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0088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10/7/2024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172658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10/7/2024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739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10/7/2024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8571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10/7/2024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7160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159" y="685800"/>
            <a:ext cx="6000750" cy="2971801"/>
          </a:xfrm>
        </p:spPr>
        <p:txBody>
          <a:bodyPr anchor="b">
            <a:normAutofit/>
          </a:bodyPr>
          <a:lstStyle>
            <a:lvl1pPr algn="l">
              <a:defRPr sz="3600">
                <a:effectLst/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3159" y="3843868"/>
            <a:ext cx="48006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1575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9F49-023E-4763-B39E-4D7FD5C9722E}" type="datetimeFigureOut">
              <a:rPr lang="hr-HR" smtClean="0">
                <a:solidFill>
                  <a:srgbClr val="146194">
                    <a:lumMod val="50000"/>
                  </a:srgbClr>
                </a:solidFill>
              </a:rPr>
              <a:pPr/>
              <a:t>7.10.2024.</a:t>
            </a:fld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B3B2-9C60-4D6C-842F-6CDE2220C7AC}" type="slidenum">
              <a:rPr lang="hr-H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6171009" y="8467"/>
            <a:ext cx="28575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581128" y="91546"/>
            <a:ext cx="4560491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5426869" y="228600"/>
            <a:ext cx="371475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5501878" y="32279"/>
            <a:ext cx="3639742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5884070" y="609602"/>
            <a:ext cx="325754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66510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9F49-023E-4763-B39E-4D7FD5C9722E}" type="datetimeFigureOut">
              <a:rPr lang="hr-HR" smtClean="0">
                <a:solidFill>
                  <a:srgbClr val="146194">
                    <a:lumMod val="50000"/>
                  </a:srgbClr>
                </a:solidFill>
              </a:rPr>
              <a:pPr/>
              <a:t>7.10.2024.</a:t>
            </a:fld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B3B2-9C60-4D6C-842F-6CDE2220C7AC}" type="slidenum">
              <a:rPr lang="hr-H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758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10/7/2024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3618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59" y="2006600"/>
            <a:ext cx="6400801" cy="2281600"/>
          </a:xfrm>
        </p:spPr>
        <p:txBody>
          <a:bodyPr anchor="b">
            <a:normAutofit/>
          </a:bodyPr>
          <a:lstStyle>
            <a:lvl1pPr algn="l">
              <a:defRPr sz="2700" b="0" cap="all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60" y="4495800"/>
            <a:ext cx="64008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9F49-023E-4763-B39E-4D7FD5C9722E}" type="datetimeFigureOut">
              <a:rPr lang="hr-HR" smtClean="0">
                <a:solidFill>
                  <a:srgbClr val="146194">
                    <a:lumMod val="50000"/>
                  </a:srgbClr>
                </a:solidFill>
              </a:rPr>
              <a:pPr/>
              <a:t>7.10.2024.</a:t>
            </a:fld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B3B2-9C60-4D6C-842F-6CDE2220C7AC}" type="slidenum">
              <a:rPr lang="hr-H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2255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3159" y="685801"/>
            <a:ext cx="3703241" cy="3615267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6100" y="685801"/>
            <a:ext cx="3700859" cy="3615266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9F49-023E-4763-B39E-4D7FD5C9722E}" type="datetimeFigureOut">
              <a:rPr lang="hr-HR" smtClean="0">
                <a:solidFill>
                  <a:srgbClr val="146194">
                    <a:lumMod val="50000"/>
                  </a:srgbClr>
                </a:solidFill>
              </a:rPr>
              <a:pPr/>
              <a:t>7.10.2024.</a:t>
            </a:fld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B3B2-9C60-4D6C-842F-6CDE2220C7AC}" type="slidenum">
              <a:rPr lang="hr-H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7424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061" y="685800"/>
            <a:ext cx="3487340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159" y="1270529"/>
            <a:ext cx="3703241" cy="3030538"/>
          </a:xfrm>
        </p:spPr>
        <p:txBody>
          <a:bodyPr anchor="t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9299" y="685800"/>
            <a:ext cx="3498851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54909" y="1262062"/>
            <a:ext cx="3696891" cy="3030538"/>
          </a:xfrm>
        </p:spPr>
        <p:txBody>
          <a:bodyPr anchor="t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9F49-023E-4763-B39E-4D7FD5C9722E}" type="datetimeFigureOut">
              <a:rPr lang="hr-HR" smtClean="0">
                <a:solidFill>
                  <a:srgbClr val="146194">
                    <a:lumMod val="50000"/>
                  </a:srgbClr>
                </a:solidFill>
              </a:rPr>
              <a:pPr/>
              <a:t>7.10.2024.</a:t>
            </a:fld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B3B2-9C60-4D6C-842F-6CDE2220C7AC}" type="slidenum">
              <a:rPr lang="hr-H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0259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9F49-023E-4763-B39E-4D7FD5C9722E}" type="datetimeFigureOut">
              <a:rPr lang="hr-HR" smtClean="0">
                <a:solidFill>
                  <a:srgbClr val="146194">
                    <a:lumMod val="50000"/>
                  </a:srgbClr>
                </a:solidFill>
              </a:rPr>
              <a:pPr/>
              <a:t>7.10.2024.</a:t>
            </a:fld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B3B2-9C60-4D6C-842F-6CDE2220C7AC}" type="slidenum">
              <a:rPr lang="hr-H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6099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9F49-023E-4763-B39E-4D7FD5C9722E}" type="datetimeFigureOut">
              <a:rPr lang="hr-HR" smtClean="0">
                <a:solidFill>
                  <a:srgbClr val="146194">
                    <a:lumMod val="50000"/>
                  </a:srgbClr>
                </a:solidFill>
              </a:rPr>
              <a:pPr/>
              <a:t>7.10.2024.</a:t>
            </a:fld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B3B2-9C60-4D6C-842F-6CDE2220C7AC}" type="slidenum">
              <a:rPr lang="hr-H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3993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3759" y="685800"/>
            <a:ext cx="2743200" cy="1371600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159" y="685800"/>
            <a:ext cx="4457701" cy="5308600"/>
          </a:xfrm>
        </p:spPr>
        <p:txBody>
          <a:bodyPr anchor="ctr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3759" y="2209800"/>
            <a:ext cx="27432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9F49-023E-4763-B39E-4D7FD5C9722E}" type="datetimeFigureOut">
              <a:rPr lang="hr-HR" smtClean="0">
                <a:solidFill>
                  <a:srgbClr val="146194">
                    <a:lumMod val="50000"/>
                  </a:srgbClr>
                </a:solidFill>
              </a:rPr>
              <a:pPr/>
              <a:t>7.10.2024.</a:t>
            </a:fld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B3B2-9C60-4D6C-842F-6CDE2220C7AC}" type="slidenum">
              <a:rPr lang="hr-H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3042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109" y="1447800"/>
            <a:ext cx="4514850" cy="1143000"/>
          </a:xfrm>
        </p:spPr>
        <p:txBody>
          <a:bodyPr anchor="b">
            <a:normAutofit/>
          </a:bodyPr>
          <a:lstStyle>
            <a:lvl1pPr algn="l">
              <a:defRPr sz="21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1759" y="914400"/>
            <a:ext cx="2460731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109" y="2777067"/>
            <a:ext cx="4516041" cy="2048933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9F49-023E-4763-B39E-4D7FD5C9722E}" type="datetimeFigureOut">
              <a:rPr lang="hr-HR" smtClean="0">
                <a:solidFill>
                  <a:srgbClr val="146194">
                    <a:lumMod val="50000"/>
                  </a:srgbClr>
                </a:solidFill>
              </a:rPr>
              <a:pPr/>
              <a:t>7.10.2024.</a:t>
            </a:fld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B3B2-9C60-4D6C-842F-6CDE2220C7AC}" type="slidenum">
              <a:rPr lang="hr-H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1005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14350" y="533400"/>
            <a:ext cx="8114109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843867"/>
            <a:ext cx="6228158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20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9F49-023E-4763-B39E-4D7FD5C9722E}" type="datetimeFigureOut">
              <a:rPr lang="hr-HR" smtClean="0">
                <a:solidFill>
                  <a:srgbClr val="146194">
                    <a:lumMod val="50000"/>
                  </a:srgbClr>
                </a:solidFill>
              </a:rPr>
              <a:pPr/>
              <a:t>7.10.2024.</a:t>
            </a:fld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B3B2-9C60-4D6C-842F-6CDE2220C7AC}" type="slidenum">
              <a:rPr lang="hr-H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278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60" y="685800"/>
            <a:ext cx="7543800" cy="2743200"/>
          </a:xfrm>
        </p:spPr>
        <p:txBody>
          <a:bodyPr anchor="ctr">
            <a:normAutofit/>
          </a:bodyPr>
          <a:lstStyle>
            <a:lvl1pPr algn="l">
              <a:defRPr sz="2400" b="0" cap="all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4114800"/>
            <a:ext cx="6401991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9F49-023E-4763-B39E-4D7FD5C9722E}" type="datetimeFigureOut">
              <a:rPr lang="hr-HR" smtClean="0">
                <a:solidFill>
                  <a:srgbClr val="146194">
                    <a:lumMod val="50000"/>
                  </a:srgbClr>
                </a:solidFill>
              </a:rPr>
              <a:pPr/>
              <a:t>7.10.2024.</a:t>
            </a:fld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B3B2-9C60-4D6C-842F-6CDE2220C7AC}" type="slidenum">
              <a:rPr lang="hr-H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5398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9" y="685800"/>
            <a:ext cx="6858001" cy="2743200"/>
          </a:xfrm>
        </p:spPr>
        <p:txBody>
          <a:bodyPr anchor="ctr">
            <a:normAutofit/>
          </a:bodyPr>
          <a:lstStyle>
            <a:lvl1pPr algn="l">
              <a:defRPr sz="2400" b="0" cap="all">
                <a:solidFill>
                  <a:schemeClr val="tx1"/>
                </a:solidFill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84659" y="3429000"/>
            <a:ext cx="64008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60" y="4301068"/>
            <a:ext cx="64008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9F49-023E-4763-B39E-4D7FD5C9722E}" type="datetimeFigureOut">
              <a:rPr lang="hr-HR" smtClean="0">
                <a:solidFill>
                  <a:srgbClr val="146194">
                    <a:lumMod val="50000"/>
                  </a:srgbClr>
                </a:solidFill>
              </a:rPr>
              <a:pPr/>
              <a:t>7.10.2024.</a:t>
            </a:fld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B3B2-9C60-4D6C-842F-6CDE2220C7AC}" type="slidenum">
              <a:rPr lang="hr-H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8859" y="812222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defTabSz="685800"/>
            <a:r>
              <a:rPr lang="en-US" sz="6000" dirty="0">
                <a:solidFill>
                  <a:prstClr val="white"/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4059" y="2768601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r" defTabSz="685800"/>
            <a:r>
              <a:rPr lang="en-US" sz="6000" dirty="0">
                <a:solidFill>
                  <a:prstClr val="white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888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10/7/2024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20997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59" y="3429000"/>
            <a:ext cx="6400800" cy="1697400"/>
          </a:xfrm>
        </p:spPr>
        <p:txBody>
          <a:bodyPr anchor="b">
            <a:normAutofit/>
          </a:bodyPr>
          <a:lstStyle>
            <a:lvl1pPr algn="l">
              <a:defRPr sz="2400" b="0" cap="all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8" y="5132981"/>
            <a:ext cx="6401993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9F49-023E-4763-B39E-4D7FD5C9722E}" type="datetimeFigureOut">
              <a:rPr lang="hr-HR" smtClean="0">
                <a:solidFill>
                  <a:srgbClr val="146194">
                    <a:lumMod val="50000"/>
                  </a:srgbClr>
                </a:solidFill>
              </a:rPr>
              <a:pPr/>
              <a:t>7.10.2024.</a:t>
            </a:fld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B3B2-9C60-4D6C-842F-6CDE2220C7AC}" type="slidenum">
              <a:rPr lang="hr-H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72308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0" y="685800"/>
            <a:ext cx="6858000" cy="2743200"/>
          </a:xfrm>
        </p:spPr>
        <p:txBody>
          <a:bodyPr anchor="ctr">
            <a:normAutofit/>
          </a:bodyPr>
          <a:lstStyle>
            <a:lvl1pPr algn="l">
              <a:defRPr sz="2400" b="0" cap="all">
                <a:solidFill>
                  <a:schemeClr val="tx1"/>
                </a:solidFill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3159" y="3928534"/>
            <a:ext cx="64008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8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4978400"/>
            <a:ext cx="64008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9F49-023E-4763-B39E-4D7FD5C9722E}" type="datetimeFigureOut">
              <a:rPr lang="hr-HR" smtClean="0">
                <a:solidFill>
                  <a:srgbClr val="146194">
                    <a:lumMod val="50000"/>
                  </a:srgbClr>
                </a:solidFill>
              </a:rPr>
              <a:pPr/>
              <a:t>7.10.2024.</a:t>
            </a:fld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B3B2-9C60-4D6C-842F-6CDE2220C7AC}" type="slidenum">
              <a:rPr lang="hr-H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8859" y="812222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defTabSz="685800"/>
            <a:r>
              <a:rPr lang="en-US" sz="6000" dirty="0">
                <a:solidFill>
                  <a:prstClr val="white"/>
                </a:solidFill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714059" y="2768601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r" defTabSz="685800"/>
            <a:r>
              <a:rPr lang="en-US" sz="6000" dirty="0">
                <a:solidFill>
                  <a:prstClr val="white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859630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60" y="685800"/>
            <a:ext cx="75438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3159" y="3928534"/>
            <a:ext cx="64008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8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4766733"/>
            <a:ext cx="64008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9F49-023E-4763-B39E-4D7FD5C9722E}" type="datetimeFigureOut">
              <a:rPr lang="hr-HR" smtClean="0">
                <a:solidFill>
                  <a:srgbClr val="146194">
                    <a:lumMod val="50000"/>
                  </a:srgbClr>
                </a:solidFill>
              </a:rPr>
              <a:pPr/>
              <a:t>7.10.2024.</a:t>
            </a:fld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B3B2-9C60-4D6C-842F-6CDE2220C7AC}" type="slidenum">
              <a:rPr lang="hr-H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1682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9F49-023E-4763-B39E-4D7FD5C9722E}" type="datetimeFigureOut">
              <a:rPr lang="hr-HR" smtClean="0">
                <a:solidFill>
                  <a:srgbClr val="146194">
                    <a:lumMod val="50000"/>
                  </a:srgbClr>
                </a:solidFill>
              </a:rPr>
              <a:pPr/>
              <a:t>7.10.2024.</a:t>
            </a:fld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B3B2-9C60-4D6C-842F-6CDE2220C7AC}" type="slidenum">
              <a:rPr lang="hr-H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1220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3909" y="685800"/>
            <a:ext cx="1543050" cy="4572000"/>
          </a:xfrm>
        </p:spPr>
        <p:txBody>
          <a:bodyPr vert="eaVert"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685800"/>
            <a:ext cx="5867400" cy="5308600"/>
          </a:xfrm>
        </p:spPr>
        <p:txBody>
          <a:bodyPr vert="eaVert" anchor="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9F49-023E-4763-B39E-4D7FD5C9722E}" type="datetimeFigureOut">
              <a:rPr lang="hr-HR" smtClean="0">
                <a:solidFill>
                  <a:srgbClr val="146194">
                    <a:lumMod val="50000"/>
                  </a:srgbClr>
                </a:solidFill>
              </a:rPr>
              <a:pPr/>
              <a:t>7.10.2024.</a:t>
            </a:fld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B3B2-9C60-4D6C-842F-6CDE2220C7AC}" type="slidenum">
              <a:rPr lang="hr-H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975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10/7/2024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248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10/7/2024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154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10/7/2024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008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10/7/2024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884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10/7/2024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118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10/7/2024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231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033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  <p:sldLayoutId id="2147483808" r:id="rId13"/>
    <p:sldLayoutId id="2147483809" r:id="rId14"/>
    <p:sldLayoutId id="2147483810" r:id="rId15"/>
    <p:sldLayoutId id="2147483811" r:id="rId16"/>
    <p:sldLayoutId id="214748381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905227" y="2963334"/>
            <a:ext cx="2236394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3159" y="4487333"/>
            <a:ext cx="64008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685801"/>
            <a:ext cx="64008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8309" y="6172201"/>
            <a:ext cx="120015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75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defTabSz="685800"/>
            <a:fld id="{41FD9F49-023E-4763-B39E-4D7FD5C9722E}" type="datetimeFigureOut">
              <a:rPr lang="hr-HR" smtClean="0">
                <a:solidFill>
                  <a:srgbClr val="146194">
                    <a:lumMod val="50000"/>
                  </a:srgbClr>
                </a:solidFill>
              </a:rPr>
              <a:pPr defTabSz="685800"/>
              <a:t>7.10.2024.</a:t>
            </a:fld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3159" y="6172201"/>
            <a:ext cx="565785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75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defTabSz="685800"/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2400" y="5578476"/>
            <a:ext cx="856684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4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defTabSz="685800"/>
            <a:fld id="{28B4B3B2-9C60-4D6C-842F-6CDE2220C7AC}" type="slidenum">
              <a:rPr lang="hr-HR" smtClean="0">
                <a:solidFill>
                  <a:srgbClr val="146194">
                    <a:lumMod val="50000"/>
                  </a:srgbClr>
                </a:solidFill>
              </a:rPr>
              <a:pPr defTabSz="685800"/>
              <a:t>‹#›</a:t>
            </a:fld>
            <a:endParaRPr lang="hr-H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0371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  <p:sldLayoutId id="2147483828" r:id="rId14"/>
    <p:sldLayoutId id="2147483829" r:id="rId15"/>
    <p:sldLayoutId id="2147483830" r:id="rId16"/>
    <p:sldLayoutId id="2147483831" r:id="rId17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3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2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os-jracica-zg.skole.hr/knji_nica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ustomShape 1"/>
          <p:cNvSpPr/>
          <p:nvPr/>
        </p:nvSpPr>
        <p:spPr>
          <a:xfrm>
            <a:off x="526680" y="332640"/>
            <a:ext cx="8154000" cy="143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 fontScale="89500" lnSpcReduction="10000"/>
          </a:bodyPr>
          <a:lstStyle/>
          <a:p>
            <a:pPr algn="ctr">
              <a:lnSpc>
                <a:spcPct val="100000"/>
              </a:lnSpc>
            </a:pPr>
            <a:r>
              <a:rPr lang="hr-HR" sz="5400" b="1" strike="noStrike" cap="all" spc="-1" dirty="0">
                <a:solidFill>
                  <a:schemeClr val="bg1"/>
                </a:solidFill>
                <a:latin typeface="Calibri"/>
              </a:rPr>
              <a:t>IZVJEŠĆE O RADU </a:t>
            </a:r>
            <a:br>
              <a:rPr dirty="0">
                <a:solidFill>
                  <a:schemeClr val="bg1"/>
                </a:solidFill>
              </a:rPr>
            </a:br>
            <a:r>
              <a:rPr lang="hr-HR" sz="5400" b="1" strike="noStrike" cap="all" spc="-1" dirty="0">
                <a:solidFill>
                  <a:schemeClr val="bg1"/>
                </a:solidFill>
                <a:latin typeface="Calibri"/>
              </a:rPr>
              <a:t>OŠ JOSIPA RAČIĆA</a:t>
            </a:r>
            <a:endParaRPr lang="hr-HR" sz="5400" b="0" strike="noStrike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124" name="CustomShape 2"/>
          <p:cNvSpPr/>
          <p:nvPr/>
        </p:nvSpPr>
        <p:spPr>
          <a:xfrm>
            <a:off x="1403640" y="5733360"/>
            <a:ext cx="6400080" cy="71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hr-HR" sz="3200" b="0" strike="noStrike" cap="all" spc="-1" dirty="0">
                <a:solidFill>
                  <a:schemeClr val="bg1"/>
                </a:solidFill>
                <a:latin typeface="Calibri"/>
              </a:rPr>
              <a:t>Školska godina 2023./2024</a:t>
            </a:r>
            <a:r>
              <a:rPr lang="hr-HR" sz="1800" b="0" strike="noStrike" cap="all" spc="-1" dirty="0">
                <a:solidFill>
                  <a:schemeClr val="bg1"/>
                </a:solidFill>
                <a:latin typeface="Calibri"/>
              </a:rPr>
              <a:t>.</a:t>
            </a:r>
            <a:endParaRPr lang="hr-HR" sz="18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125" name="Picture 2" descr="Incident u zagrebačkoj osnovnoj školi: Zaposlenik se prešetavao sa zračnom  puškom?"/>
          <p:cNvPicPr/>
          <p:nvPr/>
        </p:nvPicPr>
        <p:blipFill>
          <a:blip r:embed="rId2" cstate="print"/>
          <a:stretch/>
        </p:blipFill>
        <p:spPr>
          <a:xfrm>
            <a:off x="1512360" y="1917000"/>
            <a:ext cx="6011280" cy="33836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9" name="Table 1"/>
          <p:cNvGraphicFramePr/>
          <p:nvPr>
            <p:extLst>
              <p:ext uri="{D42A27DB-BD31-4B8C-83A1-F6EECF244321}">
                <p14:modId xmlns:p14="http://schemas.microsoft.com/office/powerpoint/2010/main" val="3592699196"/>
              </p:ext>
            </p:extLst>
          </p:nvPr>
        </p:nvGraphicFramePr>
        <p:xfrm>
          <a:off x="0" y="179531"/>
          <a:ext cx="9144000" cy="6563015"/>
        </p:xfrm>
        <a:graphic>
          <a:graphicData uri="http://schemas.openxmlformats.org/drawingml/2006/table">
            <a:tbl>
              <a:tblPr/>
              <a:tblGrid>
                <a:gridCol w="2186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83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04764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hr-HR" sz="1600" b="1" strike="noStrike" spc="-1" dirty="0">
                        <a:solidFill>
                          <a:srgbClr val="FFFFFF"/>
                        </a:solidFill>
                        <a:latin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6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RAD LOGOPEDA</a:t>
                      </a:r>
                      <a:endParaRPr lang="hr-HR" sz="16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hr-HR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hr-HR" sz="16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ŠKOLSKA GODINA 2023./2024.</a:t>
                      </a:r>
                      <a:endParaRPr lang="hr-HR" sz="16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hr-HR" sz="1600" b="0" strike="noStrike" spc="-1" dirty="0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01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hr-HR" sz="1100" b="1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1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STRUČNO-RAZVOJNI POSLOVI</a:t>
                      </a:r>
                      <a:endParaRPr lang="hr-HR" sz="11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1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Stručno povjerenstvo škole za utvrđivanje psihofizičkog stanja djeteta/učenika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100" b="0" strike="noStrike" spc="-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Stručno povjerenstvo GU za utvrđivanje psihofizičkog stanja djeteta/učenika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1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Sudjelovanje u izradi  Godišnjeg plana i programa te Izvješća o radu škole</a:t>
                      </a:r>
                      <a:endParaRPr lang="hr-HR" sz="11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1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Sudjelovanje u izradi i provedbi školskog preventivnog programa</a:t>
                      </a:r>
                      <a:endParaRPr lang="hr-HR" sz="11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1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Sudjelovanje na sjednicama RV i UV te Vijeća roditelja</a:t>
                      </a:r>
                      <a:endParaRPr lang="hr-HR" sz="1100" b="0" strike="noStrike" spc="-1" dirty="0">
                        <a:latin typeface="Arial"/>
                      </a:endParaRPr>
                    </a:p>
                    <a:p>
                      <a:r>
                        <a:rPr lang="hr-HR" sz="11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Podrška pomoćnicima u nastavi u radu s učenicima s teškoćama</a:t>
                      </a:r>
                      <a:endParaRPr lang="hr-HR" sz="1100" b="0" strike="noStrike" spc="-1" dirty="0">
                        <a:latin typeface="Arial"/>
                      </a:endParaRPr>
                    </a:p>
                    <a:p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Sudjelovanje u Timu za kvalitetu</a:t>
                      </a:r>
                      <a:endParaRPr lang="hr-HR" sz="1200" b="0" strike="noStrike" spc="-1" dirty="0">
                        <a:latin typeface="Arial"/>
                      </a:endParaRPr>
                    </a:p>
                    <a:p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Sudjelovanje na sastancima stručnog tima</a:t>
                      </a:r>
                      <a:endParaRPr lang="hr-HR" sz="1200" b="0" strike="noStrike" spc="-1" dirty="0">
                        <a:latin typeface="Arial"/>
                      </a:endParaRPr>
                    </a:p>
                    <a:p>
                      <a:r>
                        <a:rPr lang="hr-HR" sz="11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Mentorstvo studentima  studija  Logopedija </a:t>
                      </a:r>
                      <a:endParaRPr lang="hr-HR" sz="11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1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Sudjelovanje u provedbi Nacionalnih ispita za učenike 4. i 8. razreda</a:t>
                      </a:r>
                      <a:endParaRPr lang="hr-HR" sz="11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hr-HR" sz="1100" b="0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hr-HR" sz="11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hr-HR" sz="11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hr-HR" sz="11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hr-HR" sz="1100" b="0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hr-HR" sz="11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Tijekom školske godine</a:t>
                      </a:r>
                      <a:endParaRPr lang="hr-HR" sz="11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hr-HR" sz="11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hr-HR" sz="11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hr-HR" sz="11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hr-HR" sz="1100" b="0" strike="noStrike" spc="-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hr-HR" sz="1100" b="0" strike="noStrike" spc="-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Veljača- travanj</a:t>
                      </a: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hr-HR" sz="1100" b="0" strike="noStrike" spc="-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Ožujak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934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hr-HR" sz="1100" b="1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1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VOĐENJE DOKUMENTACIJE</a:t>
                      </a:r>
                      <a:endParaRPr lang="hr-HR" sz="11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hr-HR" sz="1100" b="0" strike="noStrike" spc="-1" dirty="0">
                        <a:solidFill>
                          <a:schemeClr val="bg1"/>
                        </a:solidFill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100" b="0" strike="noStrike" spc="-1" dirty="0">
                          <a:solidFill>
                            <a:schemeClr val="bg1"/>
                          </a:solidFill>
                          <a:latin typeface="Calibri"/>
                        </a:rPr>
                        <a:t>Vođenje dosjea za učenike, dnevnika rada, izrada mišljenja i preporuka te izvješća—analiza i vrednovanje odgojno-obrazovnog rada</a:t>
                      </a:r>
                      <a:endParaRPr lang="hr-HR" sz="1100" b="0" strike="noStrike" spc="-1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hr-HR" sz="1100" b="0" strike="noStrike" spc="-1" dirty="0">
                        <a:solidFill>
                          <a:schemeClr val="bg1"/>
                        </a:solidFill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hr-HR" sz="1100" b="0" strike="noStrike" spc="-1" dirty="0">
                          <a:solidFill>
                            <a:schemeClr val="bg1"/>
                          </a:solidFill>
                          <a:latin typeface="Calibri"/>
                        </a:rPr>
                        <a:t>Tijekom školske godine</a:t>
                      </a:r>
                      <a:endParaRPr lang="hr-HR" sz="1100" b="0" strike="noStrike" spc="-1" dirty="0">
                        <a:solidFill>
                          <a:schemeClr val="bg1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hr-HR" sz="1100" b="0" strike="noStrike" spc="-1" dirty="0">
                          <a:solidFill>
                            <a:schemeClr val="bg1"/>
                          </a:solidFill>
                          <a:latin typeface="Calibri"/>
                        </a:rPr>
                        <a:t>Kraj prvog i drugog obrazovnog razdoblja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12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1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STRUČNO USAVRŠAVANJE</a:t>
                      </a:r>
                      <a:endParaRPr lang="hr-HR" sz="11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Individualno i skupno stručno usavršavanje</a:t>
                      </a:r>
                      <a:endParaRPr lang="hr-HR" sz="11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1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Tijekom školske godine</a:t>
                      </a:r>
                      <a:endParaRPr lang="hr-HR" sz="1100" b="0" strike="noStrike" spc="-1" dirty="0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36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100" b="1" strike="noStrike" spc="-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OSTALO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1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„Škola u prirodi”-pratnja učenicima četvrtih razreda</a:t>
                      </a:r>
                      <a:endParaRPr lang="hr-HR" sz="11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hr-HR" sz="1100" b="0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1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hr-HR" sz="1100" b="0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Izvanučionička</a:t>
                      </a:r>
                      <a:r>
                        <a:rPr lang="hr-HR" sz="1100" b="0" strike="noStrike" spc="-1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nastava- p</a:t>
                      </a:r>
                      <a:r>
                        <a:rPr lang="hr-HR" sz="11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ratnja 3.c i 3.d razredu</a:t>
                      </a:r>
                      <a:endParaRPr lang="hr-HR" sz="1100" b="0" strike="noStrike" spc="-1" dirty="0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100" b="0" strike="noStrike" spc="-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Travanj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hr-HR" sz="1100" b="0" strike="noStrike" spc="-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100" b="0" strike="noStrike" spc="-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Svibanj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53772"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r-HR" sz="1400" b="1" i="0" u="none" strike="noStrike" kern="1200" cap="none" spc="-1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Times New Roman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-1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Times New Roman"/>
                          <a:cs typeface="+mn-cs"/>
                        </a:rPr>
                        <a:t>Tijekom</a:t>
                      </a:r>
                      <a:r>
                        <a:rPr kumimoji="0" lang="en-GB" sz="1400" b="1" i="0" u="none" strike="noStrike" kern="1200" cap="none" spc="-1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Times New Roman"/>
                          <a:cs typeface="+mn-cs"/>
                        </a:rPr>
                        <a:t> </a:t>
                      </a:r>
                      <a:r>
                        <a:rPr kumimoji="0" lang="en-GB" sz="1400" b="1" i="0" u="none" strike="noStrike" kern="1200" cap="none" spc="-1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Times New Roman"/>
                          <a:cs typeface="+mn-cs"/>
                        </a:rPr>
                        <a:t>ove</a:t>
                      </a:r>
                      <a:r>
                        <a:rPr kumimoji="0" lang="hr-HR" sz="1400" b="1" i="0" u="none" strike="noStrike" kern="1200" cap="none" spc="-1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Times New Roman"/>
                          <a:cs typeface="+mn-cs"/>
                        </a:rPr>
                        <a:t> š</a:t>
                      </a:r>
                      <a:r>
                        <a:rPr kumimoji="0" lang="en-GB" sz="1400" b="1" i="0" u="none" strike="noStrike" kern="1200" cap="none" spc="-1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Times New Roman"/>
                          <a:cs typeface="+mn-cs"/>
                        </a:rPr>
                        <a:t>k</a:t>
                      </a:r>
                      <a:r>
                        <a:rPr kumimoji="0" lang="hr-HR" sz="1400" b="1" i="0" u="none" strike="noStrike" kern="1200" cap="none" spc="-1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Times New Roman"/>
                          <a:cs typeface="+mn-cs"/>
                        </a:rPr>
                        <a:t>olske</a:t>
                      </a:r>
                      <a:r>
                        <a:rPr kumimoji="0" lang="hr-HR" sz="1400" b="1" i="0" u="none" strike="noStrike" kern="1200" cap="none" spc="-1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Times New Roman"/>
                          <a:cs typeface="+mn-cs"/>
                        </a:rPr>
                        <a:t> </a:t>
                      </a:r>
                      <a:r>
                        <a:rPr kumimoji="0" lang="en-GB" sz="1400" b="1" i="0" u="none" strike="noStrike" kern="1200" cap="none" spc="-1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Times New Roman"/>
                          <a:cs typeface="+mn-cs"/>
                        </a:rPr>
                        <a:t>godine</a:t>
                      </a:r>
                      <a:r>
                        <a:rPr kumimoji="0" lang="en-GB" sz="1400" b="1" i="0" u="none" strike="noStrike" kern="1200" cap="none" spc="-1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Times New Roman"/>
                          <a:cs typeface="+mn-cs"/>
                        </a:rPr>
                        <a:t> </a:t>
                      </a:r>
                      <a:r>
                        <a:rPr kumimoji="0" lang="en-GB" sz="1400" b="1" i="0" u="none" strike="noStrike" kern="1200" cap="none" spc="-1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Times New Roman"/>
                          <a:cs typeface="+mn-cs"/>
                        </a:rPr>
                        <a:t>realiziran</a:t>
                      </a:r>
                      <a:r>
                        <a:rPr kumimoji="0" lang="hr-HR" sz="1400" b="1" i="0" u="none" strike="noStrike" kern="1200" cap="none" spc="-1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Times New Roman"/>
                          <a:cs typeface="+mn-cs"/>
                        </a:rPr>
                        <a:t>e</a:t>
                      </a:r>
                      <a:r>
                        <a:rPr kumimoji="0" lang="en-GB" sz="1400" b="1" i="0" u="none" strike="noStrike" kern="1200" cap="none" spc="-1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Times New Roman"/>
                          <a:cs typeface="+mn-cs"/>
                        </a:rPr>
                        <a:t> </a:t>
                      </a:r>
                      <a:r>
                        <a:rPr kumimoji="0" lang="en-GB" sz="1400" b="1" i="0" u="none" strike="noStrike" kern="1200" cap="none" spc="-1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Times New Roman"/>
                          <a:cs typeface="+mn-cs"/>
                        </a:rPr>
                        <a:t>su</a:t>
                      </a:r>
                      <a:r>
                        <a:rPr kumimoji="0" lang="en-GB" sz="1400" b="1" i="0" u="none" strike="noStrike" kern="1200" cap="none" spc="-1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Times New Roman"/>
                          <a:cs typeface="+mn-cs"/>
                        </a:rPr>
                        <a:t> </a:t>
                      </a:r>
                      <a:r>
                        <a:rPr kumimoji="0" lang="hr-HR" sz="1400" b="1" i="0" u="none" strike="noStrike" kern="1200" cap="none" spc="-1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Times New Roman"/>
                          <a:cs typeface="+mn-cs"/>
                        </a:rPr>
                        <a:t>aktivnosti</a:t>
                      </a:r>
                      <a:r>
                        <a:rPr kumimoji="0" lang="en-GB" sz="1400" b="1" i="0" u="none" strike="noStrike" kern="1200" cap="none" spc="-1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Times New Roman"/>
                          <a:cs typeface="+mn-cs"/>
                        </a:rPr>
                        <a:t> </a:t>
                      </a:r>
                      <a:r>
                        <a:rPr kumimoji="0" lang="en-GB" sz="1400" b="1" i="0" u="none" strike="noStrike" kern="1200" cap="none" spc="-1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Times New Roman"/>
                          <a:cs typeface="+mn-cs"/>
                        </a:rPr>
                        <a:t>i</a:t>
                      </a:r>
                      <a:r>
                        <a:rPr kumimoji="0" lang="en-GB" sz="1400" b="1" i="0" u="none" strike="noStrike" kern="1200" cap="none" spc="-1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Times New Roman"/>
                          <a:cs typeface="+mn-cs"/>
                        </a:rPr>
                        <a:t> </a:t>
                      </a:r>
                      <a:r>
                        <a:rPr kumimoji="0" lang="en-GB" sz="1400" b="1" i="0" u="none" strike="noStrike" kern="1200" cap="none" spc="-1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Times New Roman"/>
                          <a:cs typeface="+mn-cs"/>
                        </a:rPr>
                        <a:t>zadaće</a:t>
                      </a:r>
                      <a:r>
                        <a:rPr kumimoji="0" lang="en-GB" sz="1400" b="1" i="0" u="none" strike="noStrike" kern="1200" cap="none" spc="-1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Times New Roman"/>
                          <a:cs typeface="+mn-cs"/>
                        </a:rPr>
                        <a:t> </a:t>
                      </a:r>
                      <a:r>
                        <a:rPr kumimoji="0" lang="en-GB" sz="1400" b="1" i="0" u="none" strike="noStrike" kern="1200" cap="none" spc="-1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Times New Roman"/>
                          <a:cs typeface="+mn-cs"/>
                        </a:rPr>
                        <a:t>predviđene</a:t>
                      </a:r>
                      <a:r>
                        <a:rPr kumimoji="0" lang="en-GB" sz="1400" b="1" i="0" u="none" strike="noStrike" kern="1200" cap="none" spc="-1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Times New Roman"/>
                          <a:cs typeface="+mn-cs"/>
                        </a:rPr>
                        <a:t> </a:t>
                      </a:r>
                      <a:r>
                        <a:rPr kumimoji="0" lang="hr-HR" sz="1400" b="1" i="0" u="none" strike="noStrike" kern="1200" cap="none" spc="-1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Times New Roman"/>
                          <a:cs typeface="+mn-cs"/>
                        </a:rPr>
                        <a:t>Godišnjim </a:t>
                      </a:r>
                      <a:r>
                        <a:rPr kumimoji="0" lang="en-GB" sz="1400" b="1" i="0" u="none" strike="noStrike" kern="1200" cap="none" spc="-1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Times New Roman"/>
                          <a:cs typeface="+mn-cs"/>
                        </a:rPr>
                        <a:t>planom</a:t>
                      </a:r>
                      <a:r>
                        <a:rPr kumimoji="0" lang="en-GB" sz="1400" b="1" i="0" u="none" strike="noStrike" kern="1200" cap="none" spc="-1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Times New Roman"/>
                          <a:cs typeface="+mn-cs"/>
                        </a:rPr>
                        <a:t> </a:t>
                      </a:r>
                      <a:r>
                        <a:rPr kumimoji="0" lang="en-GB" sz="1400" b="1" i="0" u="none" strike="noStrike" kern="1200" cap="none" spc="-1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Times New Roman"/>
                          <a:cs typeface="+mn-cs"/>
                        </a:rPr>
                        <a:t>i</a:t>
                      </a:r>
                      <a:r>
                        <a:rPr kumimoji="0" lang="en-GB" sz="1400" b="1" i="0" u="none" strike="noStrike" kern="1200" cap="none" spc="-1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Times New Roman"/>
                          <a:cs typeface="+mn-cs"/>
                        </a:rPr>
                        <a:t> </a:t>
                      </a:r>
                      <a:r>
                        <a:rPr kumimoji="0" lang="en-GB" sz="1400" b="1" i="0" u="none" strike="noStrike" kern="1200" cap="none" spc="-1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Times New Roman"/>
                          <a:cs typeface="+mn-cs"/>
                        </a:rPr>
                        <a:t>programom</a:t>
                      </a:r>
                      <a:r>
                        <a:rPr kumimoji="0" lang="en-GB" sz="1400" b="1" i="0" u="none" strike="noStrike" kern="1200" cap="none" spc="-1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Times New Roman"/>
                          <a:cs typeface="+mn-cs"/>
                        </a:rPr>
                        <a:t> </a:t>
                      </a:r>
                      <a:r>
                        <a:rPr kumimoji="0" lang="en-GB" sz="1400" b="1" i="0" u="none" strike="noStrike" kern="1200" cap="none" spc="-1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Times New Roman"/>
                          <a:cs typeface="+mn-cs"/>
                        </a:rPr>
                        <a:t>rada</a:t>
                      </a:r>
                      <a:r>
                        <a:rPr kumimoji="0" lang="en-GB" sz="1400" b="1" i="0" u="none" strike="noStrike" kern="1200" cap="none" spc="-1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Times New Roman"/>
                          <a:cs typeface="+mn-cs"/>
                        </a:rPr>
                        <a:t> </a:t>
                      </a:r>
                      <a:r>
                        <a:rPr kumimoji="0" lang="hr-HR" sz="1400" b="1" i="0" u="none" strike="noStrike" kern="1200" cap="none" spc="-1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Times New Roman"/>
                          <a:cs typeface="+mn-cs"/>
                        </a:rPr>
                        <a:t>logopeda te Školskim kurikulumom.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178534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0" name="Table 1"/>
          <p:cNvGraphicFramePr/>
          <p:nvPr>
            <p:extLst>
              <p:ext uri="{D42A27DB-BD31-4B8C-83A1-F6EECF244321}">
                <p14:modId xmlns:p14="http://schemas.microsoft.com/office/powerpoint/2010/main" val="4235384809"/>
              </p:ext>
            </p:extLst>
          </p:nvPr>
        </p:nvGraphicFramePr>
        <p:xfrm>
          <a:off x="0" y="0"/>
          <a:ext cx="9144000" cy="6724074"/>
        </p:xfrm>
        <a:graphic>
          <a:graphicData uri="http://schemas.openxmlformats.org/drawingml/2006/table">
            <a:tbl>
              <a:tblPr/>
              <a:tblGrid>
                <a:gridCol w="677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22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18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0224">
                  <a:extLst>
                    <a:ext uri="{9D8B030D-6E8A-4147-A177-3AD203B41FA5}">
                      <a16:colId xmlns:a16="http://schemas.microsoft.com/office/drawing/2014/main" val="1509479064"/>
                    </a:ext>
                  </a:extLst>
                </a:gridCol>
                <a:gridCol w="13129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43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48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97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323925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0" algn="l"/>
                        </a:tabLst>
                      </a:pPr>
                      <a:r>
                        <a:rPr lang="hr-HR" sz="18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BROJ UČENIKA S TEŠKOĆAMA UKLJUČENIH U LOGOPEDSKU TERAPIJU</a:t>
                      </a:r>
                      <a:endParaRPr lang="hr-HR" sz="1800" b="1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tabLst>
                          <a:tab pos="0" algn="l"/>
                        </a:tabLst>
                      </a:pPr>
                      <a:r>
                        <a:rPr lang="hr-HR" sz="18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PREMA VRSTI TEŠKOĆE PO RAZREDIMA</a:t>
                      </a:r>
                      <a:endParaRPr lang="hr-HR" sz="1800" b="1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1CA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56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1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RAZRED</a:t>
                      </a:r>
                      <a:endParaRPr lang="hr-HR" sz="11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1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OŠTEĆENJA JEZIČNO-GOVORNO-GLASOVNE KOMUNIKACIJE</a:t>
                      </a:r>
                      <a:endParaRPr lang="hr-HR" sz="11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1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POREMEĆAJI IZ AUTISTIČNOG SPEKTRA</a:t>
                      </a:r>
                      <a:endParaRPr lang="hr-HR" sz="11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1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OŠTEĆENJA SLUHA</a:t>
                      </a:r>
                      <a:endParaRPr lang="hr-HR" sz="11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hr-HR" sz="11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100" b="1" strike="noStrike" spc="-1" dirty="0">
                          <a:solidFill>
                            <a:schemeClr val="bg1"/>
                          </a:solidFill>
                          <a:latin typeface="Arial"/>
                        </a:rPr>
                        <a:t>POREMEĆAJI U PONAŠANJU I OŠTEĆENJA MENTALNOG ZDRAVLJA</a:t>
                      </a: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0" algn="l"/>
                        </a:tabLst>
                      </a:pPr>
                      <a:r>
                        <a:rPr lang="hr-HR" sz="11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SPECIFIČNE TEŠKOĆE U ČITANJU I PISANJU/UČENJU</a:t>
                      </a:r>
                      <a:endParaRPr lang="hr-HR" sz="11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tabLst>
                          <a:tab pos="0" algn="l"/>
                        </a:tabLst>
                      </a:pPr>
                      <a:endParaRPr lang="hr-HR" sz="11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1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POSTOJANJE VIŠE VRSTA TEŠKOĆA U PSIHOFIZIČKOM RAZVOJU</a:t>
                      </a:r>
                      <a:endParaRPr lang="hr-HR" sz="11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1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UKUPNO</a:t>
                      </a:r>
                      <a:endParaRPr lang="hr-HR" sz="11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0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1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I.</a:t>
                      </a:r>
                      <a:endParaRPr lang="hr-HR" sz="11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1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lang="hr-HR" sz="11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sr-Latn-RS" sz="1100" dirty="0"/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sr-Latn-RS" sz="1100" dirty="0"/>
                    </a:p>
                  </a:txBody>
                  <a:tcPr marL="68400" marR="6840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sr-Latn-RS" sz="1100" dirty="0"/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1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  <a:endParaRPr lang="hr-HR" sz="11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100" b="0" strike="noStrike" spc="-1" dirty="0">
                          <a:solidFill>
                            <a:schemeClr val="bg1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1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8</a:t>
                      </a:r>
                      <a:endParaRPr lang="hr-HR" sz="11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94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1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II.</a:t>
                      </a:r>
                      <a:endParaRPr lang="hr-HR" sz="11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1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hr-HR" sz="11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sr-Latn-RS" sz="1100" dirty="0"/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sr-Latn-RS" sz="1100" dirty="0"/>
                    </a:p>
                  </a:txBody>
                  <a:tcPr marL="68400" marR="6840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sr-Latn-RS" sz="1100" dirty="0"/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1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  <a:endParaRPr lang="hr-HR" sz="11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100" b="0" strike="noStrike" spc="-1" dirty="0">
                          <a:solidFill>
                            <a:schemeClr val="bg1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1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7</a:t>
                      </a:r>
                      <a:endParaRPr lang="hr-HR" sz="11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94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1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III.</a:t>
                      </a:r>
                      <a:endParaRPr lang="hr-HR" sz="11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sr-Latn-RS" sz="1100" dirty="0"/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sr-Latn-RS" sz="1100" dirty="0"/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sr-Latn-RS" sz="1100" dirty="0"/>
                    </a:p>
                  </a:txBody>
                  <a:tcPr marL="68400" marR="6840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sr-Latn-RS" sz="1100" dirty="0"/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1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hr-HR" sz="11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1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lang="hr-HR" sz="11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1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3</a:t>
                      </a:r>
                      <a:endParaRPr lang="hr-HR" sz="11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94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1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IV.</a:t>
                      </a:r>
                      <a:endParaRPr lang="hr-HR" sz="11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r-Latn-RS" sz="1100" dirty="0">
                          <a:solidFill>
                            <a:schemeClr val="bg1"/>
                          </a:solidFill>
                        </a:rPr>
                        <a:t>             </a:t>
                      </a: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sr-Latn-RS" sz="1100" dirty="0"/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sr-Latn-RS" sz="1100" dirty="0"/>
                    </a:p>
                  </a:txBody>
                  <a:tcPr marL="68400" marR="6840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r-Latn-RS" sz="1100" dirty="0">
                          <a:solidFill>
                            <a:schemeClr val="bg1"/>
                          </a:solidFill>
                        </a:rPr>
                        <a:t>           1</a:t>
                      </a: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1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lang="hr-HR" sz="11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1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lang="hr-HR" sz="11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1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5</a:t>
                      </a:r>
                      <a:endParaRPr lang="hr-HR" sz="11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94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1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 V. </a:t>
                      </a:r>
                      <a:endParaRPr lang="hr-HR" sz="11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sr-Latn-RS" sz="1100" dirty="0"/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sr-Latn-RS" sz="1100" dirty="0"/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sr-Latn-RS" sz="1100" dirty="0"/>
                    </a:p>
                  </a:txBody>
                  <a:tcPr marL="68400" marR="6840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sr-Latn-RS" sz="1100" dirty="0"/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r-Latn-RS" sz="1100" dirty="0">
                          <a:solidFill>
                            <a:schemeClr val="bg1"/>
                          </a:solidFill>
                        </a:rPr>
                        <a:t>                </a:t>
                      </a:r>
                      <a:r>
                        <a:rPr lang="sr-Latn-RS" sz="11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r-Latn-RS" sz="1100" dirty="0">
                          <a:solidFill>
                            <a:schemeClr val="bg1"/>
                          </a:solidFill>
                        </a:rPr>
                        <a:t>                 2</a:t>
                      </a: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1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5 </a:t>
                      </a:r>
                      <a:endParaRPr lang="hr-HR" sz="11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94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1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VI.</a:t>
                      </a:r>
                      <a:endParaRPr lang="hr-HR" sz="11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sr-Latn-RS" sz="1100"/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sr-Latn-RS" sz="1100" dirty="0"/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sr-Latn-RS" sz="1100" dirty="0"/>
                    </a:p>
                  </a:txBody>
                  <a:tcPr marL="68400" marR="6840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sr-Latn-RS" sz="1100" dirty="0"/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r-Latn-RS" sz="1100" dirty="0">
                          <a:solidFill>
                            <a:schemeClr val="bg1"/>
                          </a:solidFill>
                        </a:rPr>
                        <a:t>                1</a:t>
                      </a: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100" b="0" strike="noStrike" spc="-1" dirty="0">
                          <a:solidFill>
                            <a:schemeClr val="bg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1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2 </a:t>
                      </a:r>
                      <a:endParaRPr lang="hr-HR" sz="11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94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1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VII.</a:t>
                      </a:r>
                      <a:endParaRPr lang="hr-HR" sz="11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sr-Latn-RS" sz="1100"/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sr-Latn-RS" sz="1100" dirty="0"/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sr-Latn-RS" sz="1100" dirty="0"/>
                    </a:p>
                  </a:txBody>
                  <a:tcPr marL="68400" marR="6840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sr-Latn-RS" sz="1100" dirty="0"/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r-Latn-RS" sz="1100" dirty="0"/>
                        <a:t>                </a:t>
                      </a:r>
                      <a:r>
                        <a:rPr lang="sr-Latn-RS" sz="11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r-Latn-RS" sz="1100" dirty="0">
                          <a:solidFill>
                            <a:schemeClr val="bg1"/>
                          </a:solidFill>
                        </a:rPr>
                        <a:t>                 1</a:t>
                      </a: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1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 4 </a:t>
                      </a:r>
                      <a:endParaRPr lang="hr-HR" sz="11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94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1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VIII.</a:t>
                      </a:r>
                      <a:endParaRPr lang="hr-HR" sz="11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sr-Latn-RS" sz="1100"/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sr-Latn-RS" sz="1100" dirty="0"/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sr-Latn-RS" sz="1100" dirty="0"/>
                    </a:p>
                  </a:txBody>
                  <a:tcPr marL="68400" marR="6840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hr-HR" sz="11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hr-HR" sz="11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sr-Latn-RS" sz="1100"/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1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/</a:t>
                      </a:r>
                      <a:endParaRPr lang="hr-HR" sz="11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rotWithShape="0">
                      <a:gsLst>
                        <a:gs pos="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5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1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UKUPNO</a:t>
                      </a:r>
                      <a:endParaRPr lang="hr-HR" sz="11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4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endParaRPr lang="hr-HR" sz="14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RS" sz="1400" dirty="0">
                          <a:solidFill>
                            <a:schemeClr val="bg1"/>
                          </a:solidFill>
                        </a:rPr>
                        <a:t>          /</a:t>
                      </a: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RS" sz="1400" dirty="0">
                          <a:solidFill>
                            <a:schemeClr val="bg1"/>
                          </a:solidFill>
                        </a:rPr>
                        <a:t>          /</a:t>
                      </a:r>
                    </a:p>
                  </a:txBody>
                  <a:tcPr marL="68400" marR="6840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400" b="1" strike="noStrike" spc="-1" dirty="0">
                          <a:solidFill>
                            <a:schemeClr val="bg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4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17</a:t>
                      </a:r>
                      <a:endParaRPr lang="hr-HR" sz="14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4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lang="hr-HR" sz="14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4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  <a:endParaRPr lang="hr-HR" sz="14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1" name="Table 1"/>
          <p:cNvGraphicFramePr/>
          <p:nvPr>
            <p:extLst>
              <p:ext uri="{D42A27DB-BD31-4B8C-83A1-F6EECF244321}">
                <p14:modId xmlns:p14="http://schemas.microsoft.com/office/powerpoint/2010/main" val="355739448"/>
              </p:ext>
            </p:extLst>
          </p:nvPr>
        </p:nvGraphicFramePr>
        <p:xfrm>
          <a:off x="0" y="-1"/>
          <a:ext cx="9144000" cy="11237325"/>
        </p:xfrm>
        <a:graphic>
          <a:graphicData uri="http://schemas.openxmlformats.org/drawingml/2006/table">
            <a:tbl>
              <a:tblPr/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967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92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302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6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RAD PEDAGOGA</a:t>
                      </a:r>
                      <a:endParaRPr lang="hr-HR" sz="1600" b="0" strike="noStrike" spc="-1" dirty="0">
                        <a:latin typeface="Arial"/>
                      </a:endParaRPr>
                    </a:p>
                  </a:txBody>
                  <a:tcPr marL="50040" marR="500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C3E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6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Školska godina 2023./2024.</a:t>
                      </a:r>
                      <a:endParaRPr lang="hr-HR" sz="1600" b="0" strike="noStrike" spc="-1" dirty="0">
                        <a:latin typeface="Arial"/>
                      </a:endParaRPr>
                    </a:p>
                  </a:txBody>
                  <a:tcPr marL="50040" marR="500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C3E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31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hr-HR" sz="16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PLANIRANJE I PROGRAMIRANJE RADA</a:t>
                      </a:r>
                      <a:endParaRPr lang="hr-HR" sz="16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hr-HR" sz="16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  <a:endParaRPr lang="hr-HR" sz="1600" b="0" strike="noStrike" spc="-1">
                        <a:latin typeface="Arial"/>
                      </a:endParaRPr>
                    </a:p>
                  </a:txBody>
                  <a:tcPr marL="50040" marR="500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AC3EC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Kurikulum škole</a:t>
                      </a:r>
                      <a:endParaRPr lang="hr-HR" sz="12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Godišnji plan i program škole</a:t>
                      </a:r>
                      <a:endParaRPr lang="hr-HR" sz="12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Plan i program rada pedagoga</a:t>
                      </a:r>
                      <a:endParaRPr lang="hr-HR" sz="12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Sudjelovanje u organizaciji kulturnih i javnih događanja u školi </a:t>
                      </a:r>
                      <a:endParaRPr lang="hr-HR" sz="12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Sudjelovanje u povjerenstvu za natjecanja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Plan i program upisa u prvi razred i plan i program upisa u srednju školu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Dokumentacija učenika s TUR (IP i PP) i zahtjevi za PUN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Planiranje i izrada plana i programa rada pomoćnika u nastavi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Organizacija i koordinacija provedbe Nacionalnih ispita</a:t>
                      </a:r>
                      <a:endParaRPr lang="hr-HR" sz="1200" b="0" strike="noStrike" spc="-1" dirty="0">
                        <a:latin typeface="Arial"/>
                      </a:endParaRPr>
                    </a:p>
                  </a:txBody>
                  <a:tcPr marL="50040" marR="500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6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Rujan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hr-HR" sz="1600" b="0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6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Tijekom školske godine</a:t>
                      </a:r>
                      <a:endParaRPr lang="hr-HR" sz="1600" b="0" strike="noStrike" spc="-1" dirty="0">
                        <a:latin typeface="Arial"/>
                      </a:endParaRPr>
                    </a:p>
                  </a:txBody>
                  <a:tcPr marL="50040" marR="500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882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hr-HR" sz="16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NEPOSREDAN ODGOJNO-OBRAZOVNI RAD S UČENICIMA</a:t>
                      </a:r>
                      <a:endParaRPr lang="hr-HR" sz="16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hr-HR" sz="16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  <a:endParaRPr lang="hr-HR" sz="1600" b="0" strike="noStrike" spc="-1">
                        <a:latin typeface="Arial"/>
                      </a:endParaRPr>
                    </a:p>
                  </a:txBody>
                  <a:tcPr marL="50040" marR="500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AC3EC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Individualan rad s učenicima - obrazovna postignuća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Pedagoške mjere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Savjetodavni rad i razgovori s učenicima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Profesionalna orijentacija, radionice za učenike,</a:t>
                      </a:r>
                      <a:r>
                        <a:rPr lang="hr-HR" sz="1200" b="0" strike="noStrike" spc="-1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koordinacija upisa</a:t>
                      </a:r>
                      <a:r>
                        <a:rPr lang="hr-HR" sz="1200" b="0" strike="noStrike" spc="-1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u</a:t>
                      </a: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srednju školu -</a:t>
                      </a:r>
                      <a:r>
                        <a:rPr lang="hr-HR" sz="1200" b="0" strike="noStrike" spc="-1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IP i PP i zdravstvene teškoće</a:t>
                      </a:r>
                      <a:endParaRPr lang="hr-HR" sz="1200" b="0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Provjera spremnosti za upis u 1. razred osnovne škole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Preventivni programi i</a:t>
                      </a:r>
                      <a:r>
                        <a:rPr lang="hr-HR" sz="1200" b="0" strike="noStrike" spc="-1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radionice na teme koje su bitne i zanimljive učenicima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Upis i ispis učenika tijekom školske godine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endParaRPr lang="hr-HR" sz="1200" b="0" strike="noStrike" spc="-1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marL="171450" indent="-171450">
                        <a:lnSpc>
                          <a:spcPct val="11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r-HR" sz="1200" b="1" strike="noStrike" spc="-1" baseline="0" dirty="0">
                          <a:solidFill>
                            <a:srgbClr val="000000"/>
                          </a:solidFill>
                          <a:latin typeface="Calibri"/>
                        </a:rPr>
                        <a:t>U 7.d razredu održana je radionica na temu </a:t>
                      </a:r>
                      <a:r>
                        <a:rPr lang="hr-HR" sz="1200" b="1" i="1" strike="noStrike" spc="-1" baseline="0" dirty="0">
                          <a:solidFill>
                            <a:srgbClr val="000000"/>
                          </a:solidFill>
                          <a:latin typeface="Calibri"/>
                        </a:rPr>
                        <a:t>Prevencije ovisnosti</a:t>
                      </a:r>
                      <a:r>
                        <a:rPr lang="hr-HR" sz="1200" b="1" strike="noStrike" spc="-1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s ciljem prepoznavanja ovisnosti, rizičnih ponašanja te uzorka i posljedica ovisnosti. </a:t>
                      </a:r>
                    </a:p>
                    <a:p>
                      <a:pPr marL="171450" indent="-171450">
                        <a:lnSpc>
                          <a:spcPct val="11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r-HR" sz="1200" b="1" strike="noStrike" spc="-1" baseline="0" dirty="0">
                          <a:solidFill>
                            <a:srgbClr val="000000"/>
                          </a:solidFill>
                          <a:latin typeface="Calibri"/>
                        </a:rPr>
                        <a:t>U 8.c razredu održan je SR na temu poboljšanja odnosa među učenicima i profesorima (poštivanje pravila i Kućnog reda Škole).</a:t>
                      </a:r>
                    </a:p>
                    <a:p>
                      <a:pPr marL="171450" indent="-171450">
                        <a:lnSpc>
                          <a:spcPct val="11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r-HR" sz="1200" b="1" strike="noStrike" spc="-1" baseline="0" dirty="0">
                          <a:solidFill>
                            <a:srgbClr val="000000"/>
                          </a:solidFill>
                          <a:latin typeface="Calibri"/>
                        </a:rPr>
                        <a:t>U 6.c razredu održan je SR na temu poboljšanja odnosa između učenika i profesora (poštivanje pravila i Kućnog reda Škole).</a:t>
                      </a:r>
                    </a:p>
                    <a:p>
                      <a:pPr marL="171450" indent="-171450">
                        <a:lnSpc>
                          <a:spcPct val="11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r-HR" sz="1200" b="1" strike="noStrike" spc="-1" baseline="0" dirty="0">
                          <a:solidFill>
                            <a:srgbClr val="000000"/>
                          </a:solidFill>
                          <a:latin typeface="Calibri"/>
                        </a:rPr>
                        <a:t>U 6.c razredu održana je radionica na temu </a:t>
                      </a:r>
                      <a:r>
                        <a:rPr lang="hr-HR" sz="1200" b="1" i="1" strike="noStrike" spc="-1" baseline="0" dirty="0">
                          <a:solidFill>
                            <a:srgbClr val="000000"/>
                          </a:solidFill>
                          <a:latin typeface="Calibri"/>
                        </a:rPr>
                        <a:t>Nenasilnog rješavanja sukoba </a:t>
                      </a:r>
                      <a:r>
                        <a:rPr lang="hr-HR" sz="1200" b="1" i="0" strike="noStrike" spc="-1" baseline="0" dirty="0">
                          <a:solidFill>
                            <a:srgbClr val="000000"/>
                          </a:solidFill>
                          <a:latin typeface="Calibri"/>
                        </a:rPr>
                        <a:t>s ciljem razvijanja grupne kohezije i povjerenja te uvažavanja i prihvaćanja drugih</a:t>
                      </a:r>
                      <a:r>
                        <a:rPr lang="hr-HR" sz="1200" b="1" strike="noStrike" spc="-1" baseline="0" dirty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  <a:p>
                      <a:pPr marL="171450" indent="-171450">
                        <a:lnSpc>
                          <a:spcPct val="11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r-HR" sz="1200" b="1" strike="noStrike" spc="-1" baseline="0" dirty="0">
                          <a:solidFill>
                            <a:srgbClr val="000000"/>
                          </a:solidFill>
                          <a:latin typeface="Calibri"/>
                        </a:rPr>
                        <a:t>U 4.b razredu održana je radionica na temu </a:t>
                      </a:r>
                      <a:r>
                        <a:rPr lang="hr-HR" sz="1200" b="1" i="1" strike="noStrike" spc="-1" baseline="0" dirty="0">
                          <a:solidFill>
                            <a:srgbClr val="000000"/>
                          </a:solidFill>
                          <a:latin typeface="Calibri"/>
                        </a:rPr>
                        <a:t>Prijateljstva</a:t>
                      </a:r>
                      <a:r>
                        <a:rPr lang="hr-HR" sz="1200" b="1" strike="noStrike" spc="-1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s ciljem razvijanja aktivnog slušanja, uvažavanja i prihvaćanja različitosti te isticanja svojih i tuđih vrlina.</a:t>
                      </a:r>
                    </a:p>
                    <a:p>
                      <a:pPr marL="171450" indent="-171450">
                        <a:lnSpc>
                          <a:spcPct val="11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r-HR" sz="1200" b="1" strike="noStrike" spc="-1" baseline="0" dirty="0">
                          <a:solidFill>
                            <a:srgbClr val="000000"/>
                          </a:solidFill>
                          <a:latin typeface="Calibri"/>
                        </a:rPr>
                        <a:t>U 1.b razredu održana je radionica u sklopu projekta „Bajke koje su pošle naopačke”</a:t>
                      </a:r>
                    </a:p>
                  </a:txBody>
                  <a:tcPr marL="50040" marR="500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6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Tijekom školske godine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hr-HR" sz="1600" b="0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hr-HR" sz="1600" b="0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hr-HR" sz="1600" b="0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hr-HR" sz="1600" b="0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hr-HR" sz="1600" b="0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hr-HR" sz="1600" b="0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hr-HR" sz="1600" b="0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6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Ožujak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hr-HR" sz="1600" b="0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6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Veljača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hr-HR" sz="1600" b="0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hr-HR" sz="1600" b="0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6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Travanj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hr-HR" sz="1600" b="0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6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Travanj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hr-HR" sz="1600" b="0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6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Lipanj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hr-HR" sz="1600" b="0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6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Lipanj</a:t>
                      </a:r>
                      <a:endParaRPr lang="hr-HR" sz="1600" b="0" strike="noStrike" spc="-1" dirty="0">
                        <a:latin typeface="Arial"/>
                      </a:endParaRPr>
                    </a:p>
                  </a:txBody>
                  <a:tcPr marL="50040" marR="500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181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hr-HR" sz="16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NEPOSREDAN ODGOJNO-OBRAZOVNI RAD S UČITELJIMA</a:t>
                      </a:r>
                      <a:endParaRPr lang="hr-HR" sz="1600" b="0" strike="noStrike" spc="-1">
                        <a:latin typeface="Arial"/>
                      </a:endParaRPr>
                    </a:p>
                  </a:txBody>
                  <a:tcPr marL="50040" marR="500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AC3EC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Koordinacija pripravnika RN i PN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Dokumentacija pripravnika i prijava istih</a:t>
                      </a:r>
                      <a:endParaRPr lang="hr-HR" sz="12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Hospitacija na satovima učiteljima RN i PN</a:t>
                      </a:r>
                      <a:endParaRPr lang="hr-HR" sz="12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Svakodnevna komunikacija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Savjetovanje učitelja i pripravnika te kvalitetna suradnja s istima</a:t>
                      </a:r>
                    </a:p>
                  </a:txBody>
                  <a:tcPr marL="50040" marR="500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6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Tijekom školske godine</a:t>
                      </a:r>
                      <a:endParaRPr lang="hr-HR" sz="1600" b="0" strike="noStrike" spc="-1" dirty="0">
                        <a:latin typeface="Arial"/>
                      </a:endParaRPr>
                    </a:p>
                  </a:txBody>
                  <a:tcPr marL="50040" marR="500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7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hr-HR" sz="16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NEPOSREDAN ODGOJNO-OBRAZOVNI RAD S RODITELJIMA</a:t>
                      </a:r>
                      <a:endParaRPr lang="hr-HR" sz="1600" b="0" strike="noStrike" spc="-1">
                        <a:latin typeface="Arial"/>
                      </a:endParaRPr>
                    </a:p>
                  </a:txBody>
                  <a:tcPr marL="50040" marR="500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AC3EC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Organiziranje roditeljskih sastanaka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Individualni razgovori s roditeljima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Savjetovanje roditelja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Zamolbe, pritužbe, problemi</a:t>
                      </a:r>
                    </a:p>
                  </a:txBody>
                  <a:tcPr marL="50040" marR="500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6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Tijekom školske godine</a:t>
                      </a:r>
                      <a:endParaRPr lang="hr-HR" sz="1600" b="0" strike="noStrike" spc="-1" dirty="0">
                        <a:latin typeface="Arial"/>
                      </a:endParaRPr>
                    </a:p>
                  </a:txBody>
                  <a:tcPr marL="50040" marR="500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2" name="Table 1"/>
          <p:cNvGraphicFramePr/>
          <p:nvPr>
            <p:extLst>
              <p:ext uri="{D42A27DB-BD31-4B8C-83A1-F6EECF244321}">
                <p14:modId xmlns:p14="http://schemas.microsoft.com/office/powerpoint/2010/main" val="3265655375"/>
              </p:ext>
            </p:extLst>
          </p:nvPr>
        </p:nvGraphicFramePr>
        <p:xfrm>
          <a:off x="0" y="0"/>
          <a:ext cx="9143999" cy="6957261"/>
        </p:xfrm>
        <a:graphic>
          <a:graphicData uri="http://schemas.openxmlformats.org/drawingml/2006/table">
            <a:tbl>
              <a:tblPr/>
              <a:tblGrid>
                <a:gridCol w="2999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75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7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18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hr-HR" sz="16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DOKUMENTACIJSKA DJELATNOST</a:t>
                      </a:r>
                      <a:endParaRPr lang="hr-HR" sz="1600" b="0" strike="noStrike" spc="-1" dirty="0">
                        <a:latin typeface="Arial"/>
                      </a:endParaRPr>
                    </a:p>
                  </a:txBody>
                  <a:tcPr marL="43200" marR="43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C3EC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</a:pPr>
                      <a:r>
                        <a:rPr lang="hr-HR" sz="1200" b="0" strike="noStrike" kern="1200" spc="-1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+mn-cs"/>
                        </a:rPr>
                        <a:t>Evidencija godišnjih i mjesečnih individualnih planova učitelja RN i PN</a:t>
                      </a:r>
                    </a:p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</a:pPr>
                      <a:r>
                        <a:rPr lang="hr-HR" sz="1200" b="0" strike="noStrike" kern="1200" spc="-1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+mn-cs"/>
                        </a:rPr>
                        <a:t>Evidencija i prikupljanje dokumentacije  - plana rada za izvannastavnu, dodatnu i dopunsku nastavu</a:t>
                      </a:r>
                    </a:p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</a:pPr>
                      <a:r>
                        <a:rPr lang="hr-HR" sz="1200" b="0" strike="noStrike" kern="1200" spc="-1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+mn-cs"/>
                        </a:rPr>
                        <a:t>Rad kao članica Povjerenstva za utvrđivanje psihofizičkog stanja učenika</a:t>
                      </a:r>
                    </a:p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</a:pPr>
                      <a:r>
                        <a:rPr lang="hr-HR" sz="1200" b="0" strike="noStrike" kern="1200" spc="-1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+mn-cs"/>
                        </a:rPr>
                        <a:t>Mjesečni pregled pedagoške dokumentacije (razredne knjige, imenici, dnevnici rada)</a:t>
                      </a:r>
                    </a:p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</a:pPr>
                      <a:r>
                        <a:rPr lang="hr-HR" sz="1200" b="0" strike="noStrike" kern="1200" spc="-1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+mn-cs"/>
                        </a:rPr>
                        <a:t>Vođenje učeničkih mapa</a:t>
                      </a:r>
                    </a:p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</a:pPr>
                      <a:r>
                        <a:rPr lang="hr-HR" sz="1200" b="0" strike="noStrike" kern="1200" spc="-1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+mn-cs"/>
                        </a:rPr>
                        <a:t>Vođenje pomoćnika u nastavi i dokumentacije istih</a:t>
                      </a:r>
                    </a:p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</a:pPr>
                      <a:r>
                        <a:rPr lang="hr-HR" sz="1200" b="0" strike="noStrike" kern="1200" spc="-1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+mn-cs"/>
                        </a:rPr>
                        <a:t>Vođenje nastave u kući</a:t>
                      </a:r>
                    </a:p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</a:pPr>
                      <a:r>
                        <a:rPr lang="hr-HR" sz="1200" b="0" strike="noStrike" kern="1200" spc="-1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3200" marR="43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600" b="0" strike="noStrike" spc="-1">
                          <a:solidFill>
                            <a:schemeClr val="bg1"/>
                          </a:solidFill>
                          <a:latin typeface="Calibri"/>
                        </a:rPr>
                        <a:t>Tijekom školske godine</a:t>
                      </a:r>
                      <a:endParaRPr lang="hr-HR" sz="1600" b="0" strike="noStrike" spc="-1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43200" marR="43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90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hr-HR" sz="16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SURADNJA S VANJSKIM USTANOVAMA</a:t>
                      </a:r>
                      <a:endParaRPr lang="hr-HR" sz="1600" b="0" strike="noStrike" spc="-1">
                        <a:latin typeface="Arial"/>
                      </a:endParaRPr>
                    </a:p>
                  </a:txBody>
                  <a:tcPr marL="43200" marR="43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AC3EC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</a:pPr>
                      <a:r>
                        <a:rPr lang="hr-HR" sz="1200" b="0" strike="noStrike" kern="1200" spc="-1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+mn-cs"/>
                        </a:rPr>
                        <a:t>Suradnja s CZSS Trešnjevka, Novi Zagreb, Slatina </a:t>
                      </a:r>
                    </a:p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</a:pPr>
                      <a:r>
                        <a:rPr lang="hr-HR" sz="1200" b="0" strike="noStrike" kern="1200" spc="-1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+mn-cs"/>
                        </a:rPr>
                        <a:t>Suradnja sa školskom liječnicom i medicinskom sestrom</a:t>
                      </a:r>
                    </a:p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</a:pPr>
                      <a:r>
                        <a:rPr lang="hr-HR" sz="1200" b="0" strike="noStrike" kern="1200" spc="-1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+mn-cs"/>
                        </a:rPr>
                        <a:t>Suradnja sa Hrvatskim zavodom za zapošljavanje</a:t>
                      </a:r>
                    </a:p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</a:pPr>
                      <a:r>
                        <a:rPr lang="hr-HR" sz="1200" b="0" strike="noStrike" kern="1200" spc="-1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+mn-cs"/>
                        </a:rPr>
                        <a:t>Suradnja sa DV Srednjaci, ostali dječji vrtići</a:t>
                      </a:r>
                    </a:p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</a:pPr>
                      <a:r>
                        <a:rPr lang="hr-HR" sz="1200" b="0" strike="noStrike" kern="1200" spc="-1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+mn-cs"/>
                        </a:rPr>
                        <a:t>Suradnja sa kazalištem Trešnja, ZKM, MSU-om</a:t>
                      </a:r>
                    </a:p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</a:pPr>
                      <a:r>
                        <a:rPr lang="hr-HR" sz="1200" b="0" strike="noStrike" kern="1200" spc="-1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+mn-cs"/>
                        </a:rPr>
                        <a:t>Škola u prirodi Crveni križ i Vladimir Nazor</a:t>
                      </a:r>
                    </a:p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</a:pPr>
                      <a:r>
                        <a:rPr lang="hr-HR" sz="1200" b="0" strike="noStrike" kern="1200" spc="-1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+mn-cs"/>
                        </a:rPr>
                        <a:t>Suradnja sa VII. Policijskom postajom i policijskim službenicima drugih postaja</a:t>
                      </a:r>
                    </a:p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</a:pPr>
                      <a:r>
                        <a:rPr lang="hr-HR" sz="1200" b="0" strike="noStrike" kern="1200" spc="-1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+mn-cs"/>
                        </a:rPr>
                        <a:t>Mladost plivanje, Grad mladih</a:t>
                      </a:r>
                    </a:p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</a:pPr>
                      <a:r>
                        <a:rPr lang="hr-HR" sz="1200" b="0" strike="noStrike" kern="1200" spc="-1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+mn-cs"/>
                        </a:rPr>
                        <a:t>Gradskim uredom za obrazovanje, sport i mlade Grada Zagreba</a:t>
                      </a:r>
                    </a:p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</a:pPr>
                      <a:r>
                        <a:rPr lang="hr-HR" sz="1200" b="0" strike="noStrike" kern="1200" spc="-1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+mn-cs"/>
                        </a:rPr>
                        <a:t>Suradnja sa osnovnim i srednjim školama Grada Zagreba te odgojnim domovima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hr-HR" sz="1300" b="0" strike="noStrike" spc="-1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  <a:endParaRPr lang="hr-HR" sz="1300" b="0" strike="noStrike" spc="-1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43200" marR="43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600" b="0" strike="noStrike" spc="-1" dirty="0">
                          <a:solidFill>
                            <a:schemeClr val="bg1"/>
                          </a:solidFill>
                          <a:latin typeface="Calibri"/>
                        </a:rPr>
                        <a:t>Tijekom školske godine</a:t>
                      </a:r>
                      <a:endParaRPr lang="hr-HR" sz="1600" b="0" strike="noStrike" spc="-1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43200" marR="43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07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hr-HR" sz="16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STRUČNA USAVRŠAVANJA</a:t>
                      </a:r>
                      <a:endParaRPr lang="hr-HR" sz="1600" b="0" strike="noStrike" spc="-1">
                        <a:latin typeface="Arial"/>
                      </a:endParaRPr>
                    </a:p>
                  </a:txBody>
                  <a:tcPr marL="43200" marR="43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AC3EC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</a:pPr>
                      <a:r>
                        <a:rPr lang="hr-HR" sz="1200" b="0" strike="noStrike" kern="1200" spc="-1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+mn-cs"/>
                        </a:rPr>
                        <a:t>Osobna stručna usavršavanja u osobnoj organizaciji i organizaciji AZOO</a:t>
                      </a:r>
                    </a:p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</a:pPr>
                      <a:r>
                        <a:rPr lang="hr-HR" sz="1200" b="0" strike="noStrike" kern="1200" spc="-1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+mn-cs"/>
                        </a:rPr>
                        <a:t>Individualna stručna usavršavanja učitelja i pripravnika </a:t>
                      </a:r>
                    </a:p>
                  </a:txBody>
                  <a:tcPr marL="43200" marR="43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hr-HR" sz="1600" b="0" strike="noStrike" spc="-1" dirty="0">
                          <a:solidFill>
                            <a:schemeClr val="bg1"/>
                          </a:solidFill>
                          <a:latin typeface="Calibri"/>
                        </a:rPr>
                        <a:t>Tijekom školske godine</a:t>
                      </a:r>
                      <a:endParaRPr lang="hr-HR" sz="1600" b="0" strike="noStrike" spc="-1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43200" marR="43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863" y="1253614"/>
            <a:ext cx="7886700" cy="346587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hr-HR" dirty="0"/>
              <a:t>Izvješće o realizaciji plana i programa rada psihologa </a:t>
            </a:r>
            <a:br>
              <a:rPr lang="hr-HR" dirty="0"/>
            </a:br>
            <a:r>
              <a:rPr lang="hr-HR" dirty="0"/>
              <a:t>u šk. god. 2023./2024.</a:t>
            </a:r>
          </a:p>
        </p:txBody>
      </p:sp>
    </p:spTree>
    <p:extLst>
      <p:ext uri="{BB962C8B-B14F-4D97-AF65-F5344CB8AC3E}">
        <p14:creationId xmlns:p14="http://schemas.microsoft.com/office/powerpoint/2010/main" val="27656476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230909"/>
            <a:ext cx="9180927" cy="6345382"/>
          </a:xfrm>
          <a:prstGeom prst="rect">
            <a:avLst/>
          </a:prstGeom>
          <a:pattFill prst="pct5">
            <a:fgClr>
              <a:schemeClr val="tx1">
                <a:lumMod val="85000"/>
              </a:schemeClr>
            </a:fgClr>
            <a:bgClr>
              <a:schemeClr val="tx1">
                <a:lumMod val="95000"/>
              </a:schemeClr>
            </a:bgClr>
          </a:pattFill>
        </p:spPr>
      </p:pic>
    </p:spTree>
    <p:extLst>
      <p:ext uri="{BB962C8B-B14F-4D97-AF65-F5344CB8AC3E}">
        <p14:creationId xmlns:p14="http://schemas.microsoft.com/office/powerpoint/2010/main" val="35569733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zervirano mjesto sadržaja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9656" y="203200"/>
            <a:ext cx="9173656" cy="6373091"/>
          </a:xfrm>
          <a:prstGeom prst="rect">
            <a:avLst/>
          </a:prstGeom>
          <a:pattFill prst="pct5">
            <a:fgClr>
              <a:schemeClr val="tx1">
                <a:lumMod val="85000"/>
              </a:schemeClr>
            </a:fgClr>
            <a:bgClr>
              <a:schemeClr val="tx1">
                <a:lumMod val="95000"/>
              </a:schemeClr>
            </a:bgClr>
          </a:pattFill>
        </p:spPr>
      </p:pic>
    </p:spTree>
    <p:extLst>
      <p:ext uri="{BB962C8B-B14F-4D97-AF65-F5344CB8AC3E}">
        <p14:creationId xmlns:p14="http://schemas.microsoft.com/office/powerpoint/2010/main" val="40308482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0367" y="249382"/>
            <a:ext cx="9164367" cy="6271491"/>
          </a:xfrm>
          <a:prstGeom prst="rect">
            <a:avLst/>
          </a:prstGeom>
          <a:pattFill prst="pct5">
            <a:fgClr>
              <a:schemeClr val="tx1">
                <a:lumMod val="85000"/>
              </a:schemeClr>
            </a:fgClr>
            <a:bgClr>
              <a:schemeClr val="tx1">
                <a:lumMod val="95000"/>
              </a:schemeClr>
            </a:bgClr>
          </a:pattFill>
        </p:spPr>
      </p:pic>
    </p:spTree>
    <p:extLst>
      <p:ext uri="{BB962C8B-B14F-4D97-AF65-F5344CB8AC3E}">
        <p14:creationId xmlns:p14="http://schemas.microsoft.com/office/powerpoint/2010/main" val="21034418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64297" y="480291"/>
            <a:ext cx="9229293" cy="5735782"/>
          </a:xfrm>
          <a:prstGeom prst="rect">
            <a:avLst/>
          </a:prstGeom>
          <a:pattFill prst="pct5">
            <a:fgClr>
              <a:schemeClr val="tx1">
                <a:lumMod val="85000"/>
              </a:schemeClr>
            </a:fgClr>
            <a:bgClr>
              <a:schemeClr val="tx1">
                <a:lumMod val="95000"/>
              </a:schemeClr>
            </a:bgClr>
          </a:pattFill>
        </p:spPr>
      </p:pic>
    </p:spTree>
    <p:extLst>
      <p:ext uri="{BB962C8B-B14F-4D97-AF65-F5344CB8AC3E}">
        <p14:creationId xmlns:p14="http://schemas.microsoft.com/office/powerpoint/2010/main" val="39872908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727" y="350982"/>
            <a:ext cx="9110273" cy="5874327"/>
          </a:xfrm>
          <a:prstGeom prst="rect">
            <a:avLst/>
          </a:prstGeom>
          <a:pattFill prst="pct5">
            <a:fgClr>
              <a:schemeClr val="tx1">
                <a:lumMod val="85000"/>
              </a:schemeClr>
            </a:fgClr>
            <a:bgClr>
              <a:schemeClr val="tx1">
                <a:lumMod val="95000"/>
              </a:schemeClr>
            </a:bgClr>
          </a:pattFill>
        </p:spPr>
      </p:pic>
    </p:spTree>
    <p:extLst>
      <p:ext uri="{BB962C8B-B14F-4D97-AF65-F5344CB8AC3E}">
        <p14:creationId xmlns:p14="http://schemas.microsoft.com/office/powerpoint/2010/main" val="690795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ustomShape 1"/>
          <p:cNvSpPr/>
          <p:nvPr/>
        </p:nvSpPr>
        <p:spPr>
          <a:xfrm>
            <a:off x="457200" y="66676"/>
            <a:ext cx="8290440" cy="165735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3600" b="1" strike="noStrike" cap="all" spc="-1" dirty="0">
                <a:solidFill>
                  <a:srgbClr val="FFFFFF"/>
                </a:solidFill>
                <a:latin typeface="Calibri Light"/>
              </a:rPr>
              <a:t>   </a:t>
            </a:r>
            <a:r>
              <a:rPr lang="hr-HR" sz="3600" b="1" strike="noStrike" cap="all" spc="-1" dirty="0">
                <a:latin typeface="Calibri Light"/>
              </a:rPr>
              <a:t>52. </a:t>
            </a:r>
            <a:r>
              <a:rPr lang="hr-HR" sz="3600" b="1" strike="noStrike" cap="all" spc="-1" dirty="0" err="1">
                <a:latin typeface="Calibri Light"/>
              </a:rPr>
              <a:t>godinE</a:t>
            </a:r>
            <a:r>
              <a:rPr lang="hr-HR" sz="3600" b="1" strike="noStrike" cap="all" spc="-1" dirty="0">
                <a:latin typeface="Calibri Light"/>
              </a:rPr>
              <a:t> naše škole: 1971. – 2023</a:t>
            </a:r>
            <a:r>
              <a:rPr lang="hr-HR" sz="2800" b="1" strike="noStrike" cap="all" spc="-1" dirty="0">
                <a:latin typeface="Calibri Light"/>
              </a:rPr>
              <a:t>.</a:t>
            </a:r>
            <a:endParaRPr lang="hr-HR" sz="2800" b="1" strike="noStrike" spc="-1" dirty="0">
              <a:latin typeface="Arial"/>
            </a:endParaRPr>
          </a:p>
        </p:txBody>
      </p:sp>
      <p:pic>
        <p:nvPicPr>
          <p:cNvPr id="63490" name="Picture 2" descr="http://os-jracica-zg.skole.hr/upload/os-jracica-zg/images/headers/Image/Pano-2-01-0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4708525"/>
            <a:ext cx="6039612" cy="1571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ravokutnik 2">
            <a:extLst>
              <a:ext uri="{FF2B5EF4-FFF2-40B4-BE49-F238E27FC236}">
                <a16:creationId xmlns:a16="http://schemas.microsoft.com/office/drawing/2014/main" id="{B504084A-D301-4AEC-895C-853218200273}"/>
              </a:ext>
            </a:extLst>
          </p:cNvPr>
          <p:cNvSpPr/>
          <p:nvPr/>
        </p:nvSpPr>
        <p:spPr>
          <a:xfrm>
            <a:off x="0" y="6144993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b="1" dirty="0">
                <a:latin typeface="georgia" panose="02040502050405020303" pitchFamily="18" charset="0"/>
              </a:rPr>
              <a:t>SVEČANA DODJELA NAGRADA NAJUSPJEŠNIJIM UČENICIMA 13.6. 2024.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8091" y="535708"/>
            <a:ext cx="9177821" cy="4996873"/>
          </a:xfrm>
          <a:prstGeom prst="rect">
            <a:avLst/>
          </a:prstGeom>
          <a:pattFill prst="pct5">
            <a:fgClr>
              <a:schemeClr val="tx1">
                <a:lumMod val="85000"/>
              </a:schemeClr>
            </a:fgClr>
            <a:bgClr>
              <a:schemeClr val="tx1">
                <a:lumMod val="95000"/>
              </a:schemeClr>
            </a:bgClr>
          </a:pattFill>
        </p:spPr>
      </p:pic>
    </p:spTree>
    <p:extLst>
      <p:ext uri="{BB962C8B-B14F-4D97-AF65-F5344CB8AC3E}">
        <p14:creationId xmlns:p14="http://schemas.microsoft.com/office/powerpoint/2010/main" val="40727743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364" y="266605"/>
            <a:ext cx="9051636" cy="6152667"/>
          </a:xfrm>
          <a:prstGeom prst="rect">
            <a:avLst/>
          </a:prstGeom>
          <a:pattFill prst="pct5">
            <a:fgClr>
              <a:schemeClr val="tx1">
                <a:lumMod val="85000"/>
              </a:schemeClr>
            </a:fgClr>
            <a:bgClr>
              <a:schemeClr val="tx1">
                <a:lumMod val="95000"/>
              </a:schemeClr>
            </a:bgClr>
          </a:pattFill>
        </p:spPr>
      </p:pic>
    </p:spTree>
    <p:extLst>
      <p:ext uri="{BB962C8B-B14F-4D97-AF65-F5344CB8AC3E}">
        <p14:creationId xmlns:p14="http://schemas.microsoft.com/office/powerpoint/2010/main" val="6038899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314036"/>
            <a:ext cx="9144000" cy="6049819"/>
          </a:xfrm>
          <a:prstGeom prst="rect">
            <a:avLst/>
          </a:prstGeom>
          <a:pattFill prst="pct5">
            <a:fgClr>
              <a:schemeClr val="tx1">
                <a:lumMod val="85000"/>
              </a:schemeClr>
            </a:fgClr>
            <a:bgClr>
              <a:schemeClr val="tx1">
                <a:lumMod val="95000"/>
              </a:schemeClr>
            </a:bgClr>
          </a:pattFill>
        </p:spPr>
      </p:pic>
    </p:spTree>
    <p:extLst>
      <p:ext uri="{BB962C8B-B14F-4D97-AF65-F5344CB8AC3E}">
        <p14:creationId xmlns:p14="http://schemas.microsoft.com/office/powerpoint/2010/main" val="36681833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314036"/>
            <a:ext cx="9143999" cy="6022109"/>
          </a:xfrm>
          <a:prstGeom prst="rect">
            <a:avLst/>
          </a:prstGeom>
          <a:pattFill prst="pct5">
            <a:fgClr>
              <a:schemeClr val="tx1">
                <a:lumMod val="85000"/>
              </a:schemeClr>
            </a:fgClr>
            <a:bgClr>
              <a:schemeClr val="tx1">
                <a:lumMod val="95000"/>
              </a:schemeClr>
            </a:bgClr>
          </a:pattFill>
        </p:spPr>
      </p:pic>
    </p:spTree>
    <p:extLst>
      <p:ext uri="{BB962C8B-B14F-4D97-AF65-F5344CB8AC3E}">
        <p14:creationId xmlns:p14="http://schemas.microsoft.com/office/powerpoint/2010/main" val="14432852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323273"/>
            <a:ext cx="9144000" cy="6197599"/>
          </a:xfrm>
          <a:prstGeom prst="rect">
            <a:avLst/>
          </a:prstGeom>
          <a:pattFill prst="pct5">
            <a:fgClr>
              <a:schemeClr val="tx1">
                <a:lumMod val="85000"/>
              </a:schemeClr>
            </a:fgClr>
            <a:bgClr>
              <a:schemeClr val="tx1">
                <a:lumMod val="95000"/>
              </a:schemeClr>
            </a:bgClr>
          </a:pattFill>
        </p:spPr>
      </p:pic>
    </p:spTree>
    <p:extLst>
      <p:ext uri="{BB962C8B-B14F-4D97-AF65-F5344CB8AC3E}">
        <p14:creationId xmlns:p14="http://schemas.microsoft.com/office/powerpoint/2010/main" val="8875113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142920" y="116640"/>
            <a:ext cx="9000360" cy="6480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1000" lnSpcReduction="20000"/>
          </a:bodyPr>
          <a:lstStyle/>
          <a:p>
            <a:pPr algn="ctr">
              <a:lnSpc>
                <a:spcPct val="100000"/>
              </a:lnSpc>
              <a:spcAft>
                <a:spcPts val="1001"/>
              </a:spcAft>
              <a:tabLst>
                <a:tab pos="0" algn="l"/>
              </a:tabLst>
            </a:pPr>
            <a:r>
              <a:rPr lang="hr-HR" sz="4400" b="1" strike="noStrike" spc="-1" dirty="0">
                <a:solidFill>
                  <a:schemeClr val="bg1"/>
                </a:solidFill>
                <a:latin typeface="Calibri"/>
              </a:rPr>
              <a:t>KNJIŽNICA</a:t>
            </a:r>
            <a:endParaRPr lang="hr-HR" sz="4400" b="1" strike="noStrike" spc="-1" dirty="0">
              <a:solidFill>
                <a:schemeClr val="bg1"/>
              </a:solidFill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001"/>
              </a:spcAft>
              <a:tabLst>
                <a:tab pos="0" algn="l"/>
              </a:tabLst>
            </a:pPr>
            <a:endParaRPr lang="hr-HR" sz="4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001"/>
              </a:spcAft>
              <a:tabLst>
                <a:tab pos="0" algn="l"/>
              </a:tabLst>
            </a:pPr>
            <a:r>
              <a:rPr lang="hr-HR" sz="2000" b="1" strike="noStrike" spc="-1" dirty="0">
                <a:solidFill>
                  <a:schemeClr val="bg1"/>
                </a:solidFill>
                <a:latin typeface="Calibri"/>
              </a:rPr>
              <a:t>BAZA PODATAKA</a:t>
            </a:r>
            <a:endParaRPr lang="hr-HR" sz="2000" b="0" strike="noStrike" spc="-1" dirty="0">
              <a:solidFill>
                <a:schemeClr val="bg1"/>
              </a:solidFill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001"/>
              </a:spcAft>
              <a:tabLst>
                <a:tab pos="0" algn="l"/>
              </a:tabLst>
            </a:pPr>
            <a:endParaRPr lang="hr-HR" sz="2000" b="0" strike="noStrike" spc="-1" dirty="0">
              <a:solidFill>
                <a:schemeClr val="bg1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  <a:tabLst>
                <a:tab pos="0" algn="l"/>
              </a:tabLst>
            </a:pPr>
            <a:r>
              <a:rPr lang="hr-HR" sz="2000" b="1" strike="noStrike" spc="-1" dirty="0">
                <a:solidFill>
                  <a:schemeClr val="bg1"/>
                </a:solidFill>
                <a:latin typeface="Calibri"/>
              </a:rPr>
              <a:t>                                         - BROJ NASLOVA:                              1.667</a:t>
            </a:r>
            <a:endParaRPr lang="hr-HR" sz="2000" b="0" strike="noStrike" spc="-1" dirty="0">
              <a:solidFill>
                <a:schemeClr val="bg1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  <a:tabLst>
                <a:tab pos="0" algn="l"/>
              </a:tabLst>
            </a:pPr>
            <a:r>
              <a:rPr lang="hr-HR" sz="2000" b="1" strike="noStrike" spc="-1" dirty="0">
                <a:solidFill>
                  <a:schemeClr val="bg1"/>
                </a:solidFill>
                <a:latin typeface="Calibri"/>
              </a:rPr>
              <a:t>                                         - BROJ PRIMJERAKA:                        6.155</a:t>
            </a:r>
            <a:endParaRPr lang="hr-HR" sz="2000" b="0" strike="noStrike" spc="-1" dirty="0">
              <a:solidFill>
                <a:schemeClr val="bg1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  <a:tabLst>
                <a:tab pos="0" algn="l"/>
              </a:tabLst>
            </a:pPr>
            <a:r>
              <a:rPr lang="hr-HR" sz="2000" b="1" strike="noStrike" spc="-1" dirty="0">
                <a:solidFill>
                  <a:schemeClr val="bg1"/>
                </a:solidFill>
                <a:latin typeface="Calibri"/>
              </a:rPr>
              <a:t>                                         - BROJ ČLANOVA:                                 650</a:t>
            </a:r>
            <a:endParaRPr lang="hr-HR" sz="2000" b="0" strike="noStrike" spc="-1" dirty="0">
              <a:solidFill>
                <a:schemeClr val="bg1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  <a:tabLst>
                <a:tab pos="0" algn="l"/>
              </a:tabLst>
            </a:pPr>
            <a:endParaRPr lang="hr-HR" sz="2000" b="0" strike="noStrike" spc="-1" dirty="0">
              <a:solidFill>
                <a:schemeClr val="bg1"/>
              </a:solidFill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001"/>
              </a:spcAft>
              <a:tabLst>
                <a:tab pos="0" algn="l"/>
              </a:tabLst>
            </a:pPr>
            <a:r>
              <a:rPr lang="hr-HR" sz="2000" b="1" strike="noStrike" spc="-1" dirty="0">
                <a:solidFill>
                  <a:schemeClr val="bg1"/>
                </a:solidFill>
                <a:latin typeface="Calibri"/>
              </a:rPr>
              <a:t>UČENIČKI FOND (financiranje u prošloj šk. god.)</a:t>
            </a:r>
            <a:endParaRPr lang="hr-HR" sz="2000" b="0" strike="noStrike" spc="-1" dirty="0">
              <a:solidFill>
                <a:schemeClr val="bg1"/>
              </a:solidFill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001"/>
              </a:spcAft>
              <a:tabLst>
                <a:tab pos="0" algn="l"/>
              </a:tabLst>
            </a:pPr>
            <a:endParaRPr lang="hr-HR" sz="2000" b="0" strike="noStrike" spc="-1" dirty="0">
              <a:solidFill>
                <a:schemeClr val="bg1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  <a:tabLst>
                <a:tab pos="0" algn="l"/>
              </a:tabLst>
            </a:pPr>
            <a:r>
              <a:rPr lang="hr-HR" sz="2000" b="0" strike="noStrike" spc="-1" dirty="0">
                <a:solidFill>
                  <a:schemeClr val="bg1"/>
                </a:solidFill>
                <a:latin typeface="Calibri"/>
              </a:rPr>
              <a:t>                                                 </a:t>
            </a:r>
            <a:r>
              <a:rPr lang="hr-HR" sz="2000" b="1" strike="noStrike" spc="-1" dirty="0">
                <a:solidFill>
                  <a:schemeClr val="bg1"/>
                </a:solidFill>
                <a:latin typeface="Calibri"/>
              </a:rPr>
              <a:t>- MZOS                               1.108,00 eura</a:t>
            </a:r>
            <a:endParaRPr lang="hr-HR" sz="2000" b="0" strike="noStrike" spc="-1" dirty="0">
              <a:solidFill>
                <a:schemeClr val="bg1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  <a:tabLst>
                <a:tab pos="0" algn="l"/>
              </a:tabLst>
            </a:pPr>
            <a:r>
              <a:rPr lang="hr-HR" sz="2000" b="1" strike="noStrike" spc="-1" dirty="0">
                <a:solidFill>
                  <a:schemeClr val="bg1"/>
                </a:solidFill>
                <a:latin typeface="Calibri"/>
              </a:rPr>
              <a:t>                                                 - Gr. ured                            1.301,76 eura</a:t>
            </a:r>
            <a:endParaRPr lang="hr-HR" sz="2000" b="0" strike="noStrike" spc="-1" dirty="0">
              <a:solidFill>
                <a:schemeClr val="bg1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  <a:tabLst>
                <a:tab pos="0" algn="l"/>
              </a:tabLst>
            </a:pPr>
            <a:r>
              <a:rPr lang="hr-HR" sz="2000" b="1" strike="noStrike" spc="-1" dirty="0">
                <a:solidFill>
                  <a:schemeClr val="bg1"/>
                </a:solidFill>
                <a:latin typeface="Calibri"/>
              </a:rPr>
              <a:t>                                                 - ŠKOLA                                  33,00 eura</a:t>
            </a:r>
            <a:endParaRPr lang="hr-HR" sz="2000" b="0" strike="noStrike" spc="-1" dirty="0">
              <a:solidFill>
                <a:schemeClr val="bg1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  <a:tabLst>
                <a:tab pos="0" algn="l"/>
              </a:tabLst>
            </a:pPr>
            <a:r>
              <a:rPr lang="hr-HR" sz="2000" b="1" strike="noStrike" spc="-1" dirty="0">
                <a:solidFill>
                  <a:schemeClr val="bg1"/>
                </a:solidFill>
                <a:latin typeface="Calibri"/>
              </a:rPr>
              <a:t>                                                 - POKLON                              64,00 eura</a:t>
            </a:r>
            <a:endParaRPr lang="hr-HR" sz="2000" b="0" strike="noStrike" spc="-1" dirty="0">
              <a:solidFill>
                <a:schemeClr val="bg1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  <a:tabLst>
                <a:tab pos="0" algn="l"/>
              </a:tabLst>
            </a:pPr>
            <a:endParaRPr lang="hr-HR" sz="2000" b="0" strike="noStrike" spc="-1" dirty="0">
              <a:solidFill>
                <a:schemeClr val="bg1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  <a:tabLst>
                <a:tab pos="0" algn="l"/>
              </a:tabLst>
            </a:pPr>
            <a:r>
              <a:rPr lang="hr-HR" sz="2000" b="1" strike="noStrike" spc="-1" dirty="0">
                <a:solidFill>
                  <a:schemeClr val="bg1"/>
                </a:solidFill>
                <a:latin typeface="Calibri"/>
              </a:rPr>
              <a:t>                 Ukupna vrijednost fonda u školskoj knjižnici iznosi: </a:t>
            </a:r>
            <a:r>
              <a:rPr lang="hr-HR" sz="2000" b="1" u="sng" strike="noStrike" spc="-1" dirty="0">
                <a:solidFill>
                  <a:schemeClr val="bg1"/>
                </a:solidFill>
                <a:latin typeface="Calibri"/>
              </a:rPr>
              <a:t>45 230,76 eura</a:t>
            </a:r>
            <a:endParaRPr lang="hr-HR" sz="2000" b="0" u="sng" strike="noStrike" spc="-1" dirty="0">
              <a:solidFill>
                <a:schemeClr val="bg1"/>
              </a:solidFill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  <a:tabLst>
                <a:tab pos="0" algn="l"/>
              </a:tabLst>
            </a:pPr>
            <a:endParaRPr lang="hr-HR" sz="20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001"/>
              </a:spcAft>
              <a:tabLst>
                <a:tab pos="0" algn="l"/>
              </a:tabLst>
            </a:pPr>
            <a:endParaRPr lang="hr-HR" sz="20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9" name="Table 1"/>
          <p:cNvGraphicFramePr/>
          <p:nvPr>
            <p:extLst>
              <p:ext uri="{D42A27DB-BD31-4B8C-83A1-F6EECF244321}">
                <p14:modId xmlns:p14="http://schemas.microsoft.com/office/powerpoint/2010/main" val="1509523279"/>
              </p:ext>
            </p:extLst>
          </p:nvPr>
        </p:nvGraphicFramePr>
        <p:xfrm>
          <a:off x="104775" y="109182"/>
          <a:ext cx="9039225" cy="6646075"/>
        </p:xfrm>
        <a:graphic>
          <a:graphicData uri="http://schemas.openxmlformats.org/drawingml/2006/table">
            <a:tbl>
              <a:tblPr/>
              <a:tblGrid>
                <a:gridCol w="3258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369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34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03358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800" b="1" strike="noStrike" spc="-1" dirty="0">
                          <a:solidFill>
                            <a:schemeClr val="bg1"/>
                          </a:solidFill>
                          <a:latin typeface="Calibri"/>
                        </a:rPr>
                        <a:t>RAD ŠKOLSKE KNJIŽNIČARKE</a:t>
                      </a:r>
                      <a:endParaRPr lang="hr-HR" sz="1800" b="0" strike="noStrike" spc="-1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hr-HR" sz="1800" b="1" strike="noStrike" spc="-1" dirty="0">
                          <a:solidFill>
                            <a:schemeClr val="bg1"/>
                          </a:solidFill>
                          <a:latin typeface="Calibri"/>
                        </a:rPr>
                        <a:t>ŠKOLSKA GODINA 2023./2024.</a:t>
                      </a:r>
                      <a:endParaRPr lang="hr-HR" sz="1800" b="0" strike="noStrike" spc="-1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57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200" b="1" strike="noStrike" spc="-1" dirty="0">
                          <a:solidFill>
                            <a:schemeClr val="bg1"/>
                          </a:solidFill>
                          <a:latin typeface="Arial"/>
                        </a:rPr>
                        <a:t>ODGOJNO-OBRAZOVNI RAD S UČENICIMA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hr-HR" sz="1200" b="1" strike="noStrike" spc="-1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100" b="1" strike="noStrike" spc="-1" dirty="0">
                          <a:solidFill>
                            <a:schemeClr val="bg1"/>
                          </a:solidFill>
                          <a:latin typeface="Arial"/>
                        </a:rPr>
                        <a:t>Projekti: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100" b="1" strike="noStrike" spc="-1" dirty="0">
                          <a:solidFill>
                            <a:schemeClr val="bg1"/>
                          </a:solidFill>
                          <a:latin typeface="Arial"/>
                        </a:rPr>
                        <a:t>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100" b="1" strike="noStrike" spc="-1" dirty="0">
                          <a:solidFill>
                            <a:schemeClr val="bg1"/>
                          </a:solidFill>
                          <a:latin typeface="Arial"/>
                        </a:rPr>
                        <a:t>Projekt Bajke koje su pošle po krivu</a:t>
                      </a:r>
                      <a:endParaRPr lang="hr-HR" sz="1100" b="1" i="1" strike="noStrike" spc="-1" dirty="0">
                        <a:solidFill>
                          <a:schemeClr val="bg1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100" b="1" strike="noStrike" spc="-1" dirty="0">
                          <a:solidFill>
                            <a:schemeClr val="bg1"/>
                          </a:solidFill>
                          <a:latin typeface="Arial"/>
                        </a:rPr>
                        <a:t>Projekt </a:t>
                      </a:r>
                      <a:r>
                        <a:rPr lang="hr-HR" sz="1100" b="1" i="1" strike="noStrike" spc="-1" dirty="0">
                          <a:solidFill>
                            <a:schemeClr val="bg1"/>
                          </a:solidFill>
                          <a:latin typeface="Arial"/>
                        </a:rPr>
                        <a:t>Žive knjige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100" b="1" strike="noStrike" spc="-1" dirty="0">
                          <a:solidFill>
                            <a:schemeClr val="bg1"/>
                          </a:solidFill>
                          <a:latin typeface="Arial"/>
                        </a:rPr>
                        <a:t>Projekt  Knjige koje putuju</a:t>
                      </a:r>
                      <a:endParaRPr lang="hr-HR" sz="1100" b="1" i="1" strike="noStrike" spc="-1" dirty="0">
                        <a:solidFill>
                          <a:schemeClr val="bg1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100" b="1" strike="noStrike" spc="-1" dirty="0">
                          <a:solidFill>
                            <a:schemeClr val="bg1"/>
                          </a:solidFill>
                          <a:latin typeface="Arial"/>
                        </a:rPr>
                        <a:t>Projekt Čitam, dam, sretan sam…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100" b="1" strike="noStrike" spc="-1" dirty="0">
                          <a:solidFill>
                            <a:schemeClr val="bg1"/>
                          </a:solidFill>
                          <a:latin typeface="Arial"/>
                        </a:rPr>
                        <a:t>Projekt Čitanjem do zvijezda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100" b="1" strike="noStrike" spc="-1" dirty="0">
                          <a:solidFill>
                            <a:schemeClr val="bg1"/>
                          </a:solidFill>
                          <a:latin typeface="Arial"/>
                        </a:rPr>
                        <a:t>Projekt Čitam lakše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hr-HR" sz="1100" b="1" strike="noStrike" spc="-1" dirty="0">
                        <a:solidFill>
                          <a:schemeClr val="bg1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100" b="1" strike="noStrike" spc="-1" dirty="0">
                          <a:solidFill>
                            <a:schemeClr val="bg1"/>
                          </a:solidFill>
                          <a:latin typeface="Arial"/>
                        </a:rPr>
                        <a:t>Realizacija KIOO -  od 1. do 8 razreda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hr-HR" sz="1200" b="1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hr-HR" sz="1200" b="1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hr-HR" sz="12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Tijekom školske godine</a:t>
                      </a:r>
                      <a:endParaRPr lang="hr-HR" sz="1200" b="1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hr-HR" sz="1200" b="1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hr-HR" sz="1200" b="1" strike="noStrike" spc="-1" dirty="0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2C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74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200" b="1" strike="noStrike" spc="-1" dirty="0">
                          <a:solidFill>
                            <a:schemeClr val="bg1"/>
                          </a:solidFill>
                          <a:latin typeface="Calibri"/>
                        </a:rPr>
                        <a:t>STRUČNI RAD I INFORMACIJSKA DJELATNOST 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100" b="1" strike="noStrike" spc="-1" dirty="0">
                          <a:solidFill>
                            <a:schemeClr val="bg1"/>
                          </a:solidFill>
                          <a:latin typeface="Arial"/>
                        </a:rPr>
                        <a:t>Vođenje knj. poslovanja u programu Metel  (inventarizacija i katalogizacija knj. građe)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100" b="1" strike="noStrike" spc="-1" dirty="0">
                          <a:solidFill>
                            <a:schemeClr val="bg1"/>
                          </a:solidFill>
                          <a:latin typeface="Arial"/>
                        </a:rPr>
                        <a:t>Uređivanje mrežne stranice šk. knjižnice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100" b="1" strike="noStrike" spc="-1" dirty="0">
                          <a:solidFill>
                            <a:schemeClr val="bg1"/>
                          </a:solidFill>
                          <a:latin typeface="Arial"/>
                          <a:hlinkClick r:id="rId3"/>
                        </a:rPr>
                        <a:t>http://os-jracica-zg.skole.hr/knji_nica</a:t>
                      </a:r>
                      <a:endParaRPr lang="hr-HR" sz="1100" b="1" strike="noStrike" spc="-1" dirty="0">
                        <a:solidFill>
                          <a:schemeClr val="bg1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hr-HR" sz="1100" b="1" strike="noStrike" spc="-1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hr-HR" sz="1200" b="1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hr-HR" sz="12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Tijekom školske godine</a:t>
                      </a:r>
                      <a:endParaRPr lang="hr-HR" sz="1200" b="1" strike="noStrike" spc="-1" dirty="0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2C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347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200" b="1" strike="noStrike" spc="-1" dirty="0">
                          <a:solidFill>
                            <a:schemeClr val="bg1"/>
                          </a:solidFill>
                          <a:latin typeface="Calibri"/>
                        </a:rPr>
                        <a:t>KULTURNA I JAVNA DJELATNOST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2CE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100" b="1" strike="noStrike" spc="-1" dirty="0">
                          <a:solidFill>
                            <a:schemeClr val="bg1"/>
                          </a:solidFill>
                          <a:latin typeface="Arial"/>
                        </a:rPr>
                        <a:t>Književni susreti 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100" b="1" strike="noStrike" spc="-1" dirty="0">
                          <a:solidFill>
                            <a:schemeClr val="bg1"/>
                          </a:solidFill>
                          <a:latin typeface="Arial"/>
                        </a:rPr>
                        <a:t>Večer poezije i glazbe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100" b="1" strike="noStrike" spc="-1" dirty="0">
                          <a:solidFill>
                            <a:schemeClr val="bg1"/>
                          </a:solidFill>
                          <a:latin typeface="Arial"/>
                        </a:rPr>
                        <a:t>Sudjelovanje u nacionalnom kvizu za poticanje čitanja Obilježavanje značajnijih datuma i godišnjica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hr-HR" sz="1200" b="1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hr-HR" sz="1200" b="1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hr-HR" sz="12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Tijekom školske godine</a:t>
                      </a:r>
                      <a:endParaRPr lang="hr-HR" sz="1200" b="1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hr-HR" sz="1200" b="1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hr-HR" sz="1200" b="1" strike="noStrike" spc="-1" dirty="0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2C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38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200" b="1" strike="noStrike" spc="-1" dirty="0">
                          <a:solidFill>
                            <a:schemeClr val="bg1"/>
                          </a:solidFill>
                          <a:latin typeface="Calibri"/>
                        </a:rPr>
                        <a:t>STRUČNO USAVRŠAVANJE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1E8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100" b="1" strike="noStrike" spc="-1" dirty="0">
                          <a:solidFill>
                            <a:schemeClr val="bg1"/>
                          </a:solidFill>
                          <a:latin typeface="Arial"/>
                        </a:rPr>
                        <a:t>Individualno i skupno usavršavanje putem webinara u organizaciji AZOO, MZO i dr.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100" b="1" strike="noStrike" spc="-1" dirty="0">
                          <a:solidFill>
                            <a:schemeClr val="bg1"/>
                          </a:solidFill>
                          <a:latin typeface="Arial"/>
                        </a:rPr>
                        <a:t>On line edukacije na različitim obrazovnim platformama – Harward edX, School Education Gateway, edWeb i dr. 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hr-HR" sz="12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Tijekom školske godine</a:t>
                      </a:r>
                      <a:endParaRPr lang="hr-HR" sz="1200" b="1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hr-HR" sz="1200" b="1" strike="noStrike" spc="-1" dirty="0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1E8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02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200" b="1" strike="noStrike" spc="-1" dirty="0">
                          <a:solidFill>
                            <a:schemeClr val="bg1"/>
                          </a:solidFill>
                          <a:latin typeface="Calibri"/>
                        </a:rPr>
                        <a:t>OSTALO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2CE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100" b="1" strike="noStrike" spc="-1" dirty="0">
                          <a:solidFill>
                            <a:schemeClr val="bg1"/>
                          </a:solidFill>
                          <a:latin typeface="Arial"/>
                        </a:rPr>
                        <a:t>Naručivanje besplatnih udžbenika i RB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hr-HR" sz="1100" b="1" strike="noStrike" spc="-1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2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Tijekom školske godine</a:t>
                      </a:r>
                      <a:endParaRPr lang="hr-HR" sz="1200" b="1" strike="noStrike" spc="-1" dirty="0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2C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6310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hr-HR" sz="1200" b="1" strike="noStrike" spc="-1" dirty="0">
                        <a:solidFill>
                          <a:srgbClr val="000000"/>
                        </a:solidFill>
                        <a:latin typeface="Calibri"/>
                        <a:ea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hr-HR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2C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2C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2C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34939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ustomShape 1"/>
          <p:cNvSpPr/>
          <p:nvPr/>
        </p:nvSpPr>
        <p:spPr>
          <a:xfrm>
            <a:off x="457200" y="-27296"/>
            <a:ext cx="8228880" cy="489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25000" lnSpcReduction="20000"/>
          </a:bodyPr>
          <a:lstStyle/>
          <a:p>
            <a:pPr>
              <a:lnSpc>
                <a:spcPct val="100000"/>
              </a:lnSpc>
            </a:pPr>
            <a:br>
              <a:rPr dirty="0"/>
            </a:br>
            <a:br>
              <a:rPr dirty="0"/>
            </a:br>
            <a:endParaRPr lang="hr-HR" dirty="0"/>
          </a:p>
          <a:p>
            <a:pPr>
              <a:lnSpc>
                <a:spcPct val="100000"/>
              </a:lnSpc>
            </a:pPr>
            <a:endParaRPr lang="hr-HR" sz="6000" b="1" strike="noStrike" cap="all" spc="-1" dirty="0">
              <a:solidFill>
                <a:srgbClr val="FFFFFF"/>
              </a:solidFill>
              <a:latin typeface="Calibri Light"/>
            </a:endParaRPr>
          </a:p>
          <a:p>
            <a:pPr>
              <a:lnSpc>
                <a:spcPct val="100000"/>
              </a:lnSpc>
            </a:pPr>
            <a:endParaRPr lang="hr-HR" sz="6000" b="1" cap="all" spc="-1" dirty="0">
              <a:solidFill>
                <a:srgbClr val="FFFFFF"/>
              </a:solidFill>
              <a:latin typeface="Calibri Light"/>
            </a:endParaRPr>
          </a:p>
          <a:p>
            <a:pPr>
              <a:lnSpc>
                <a:spcPct val="100000"/>
              </a:lnSpc>
            </a:pPr>
            <a:endParaRPr lang="hr-HR" sz="6000" b="1" strike="noStrike" cap="all" spc="-1" dirty="0">
              <a:solidFill>
                <a:srgbClr val="FFFFFF"/>
              </a:solidFill>
              <a:latin typeface="Calibri Light"/>
            </a:endParaRPr>
          </a:p>
          <a:p>
            <a:pPr>
              <a:lnSpc>
                <a:spcPct val="100000"/>
              </a:lnSpc>
            </a:pPr>
            <a:endParaRPr lang="hr-HR" sz="6000" b="1" cap="all" spc="-1" dirty="0">
              <a:solidFill>
                <a:srgbClr val="FFFFFF"/>
              </a:solidFill>
              <a:latin typeface="Calibri Light"/>
            </a:endParaRPr>
          </a:p>
          <a:p>
            <a:pPr>
              <a:lnSpc>
                <a:spcPct val="100000"/>
              </a:lnSpc>
            </a:pPr>
            <a:endParaRPr lang="hr-HR" sz="6000" b="1" strike="noStrike" cap="all" spc="-1" dirty="0">
              <a:solidFill>
                <a:srgbClr val="FFFFFF"/>
              </a:solidFill>
              <a:latin typeface="Calibri Light"/>
            </a:endParaRPr>
          </a:p>
          <a:p>
            <a:pPr>
              <a:lnSpc>
                <a:spcPct val="100000"/>
              </a:lnSpc>
            </a:pPr>
            <a:endParaRPr lang="hr-HR" sz="6000" b="1" cap="all" spc="-1" dirty="0">
              <a:solidFill>
                <a:srgbClr val="FFFFFF"/>
              </a:solidFill>
              <a:latin typeface="Calibri Light"/>
            </a:endParaRPr>
          </a:p>
          <a:p>
            <a:pPr algn="ctr">
              <a:lnSpc>
                <a:spcPct val="100000"/>
              </a:lnSpc>
            </a:pPr>
            <a:r>
              <a:rPr lang="hr-HR" sz="9600" b="1" strike="noStrike" cap="all" spc="-1" dirty="0">
                <a:solidFill>
                  <a:schemeClr val="bg1"/>
                </a:solidFill>
                <a:latin typeface="Calibri Light"/>
              </a:rPr>
              <a:t>Kulturna i javna djelatnost, projekti i aktivnosti</a:t>
            </a:r>
            <a:endParaRPr lang="hr-HR" sz="9600" b="1" strike="noStrike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150" name="CustomShape 2"/>
          <p:cNvSpPr/>
          <p:nvPr/>
        </p:nvSpPr>
        <p:spPr>
          <a:xfrm>
            <a:off x="107640" y="969818"/>
            <a:ext cx="8928360" cy="5791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lang="hr-HR" sz="2000" b="1" spc="-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Svečani prijem učenika 1-ih razreda – 4.9. 2023.</a:t>
            </a: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lang="hr-HR" sz="2000" b="1" spc="-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Dani kruha i zahvalnosti za plodove zemlje – 18.10. 2023.</a:t>
            </a: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lang="hr-HR" sz="2000" b="1" spc="-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Božićna priredba – 22.12. 2023.</a:t>
            </a:r>
            <a:endParaRPr lang="hr-HR" sz="2000" b="1" strike="noStrike" spc="-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lang="hr-HR" sz="2000" b="1" strike="noStrike" spc="-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 škole – 22.3. 2024.</a:t>
            </a:r>
          </a:p>
          <a:p>
            <a:pPr marL="285840" indent="-285120"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lang="hr-HR" sz="2000" b="1" spc="-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Večer poezije i glazbe – 25.4. 2024.</a:t>
            </a:r>
          </a:p>
          <a:p>
            <a:pPr marL="285840" indent="-285120"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lang="hr-HR" sz="2000" b="1" spc="-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Prvi  školski Talent show – 22.5. 2024.</a:t>
            </a: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lang="hr-HR" sz="2000" b="1" strike="noStrike" spc="-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Svečana podjela nagrada najboljim učenicima i mentorima – 13.6. 2024.</a:t>
            </a: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lang="hr-HR" sz="2000" b="1" spc="-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Svečani ispraćaj učenika 8-ih razreda – 27.6. 2024.</a:t>
            </a:r>
            <a:endParaRPr lang="hr-HR" sz="2000" b="1" strike="noStrike" spc="-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endParaRPr lang="hr-HR" sz="20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lang="hr-HR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  <a:tabLst>
                <a:tab pos="0" algn="l"/>
              </a:tabLst>
            </a:pPr>
            <a:endParaRPr lang="hr-HR" sz="2000" b="0" strike="noStrike" spc="-1" dirty="0">
              <a:latin typeface="Arial"/>
            </a:endParaRP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66E0F58E-CC57-404B-A50E-07DCD44FEA85}"/>
              </a:ext>
            </a:extLst>
          </p:cNvPr>
          <p:cNvSpPr txBox="1"/>
          <p:nvPr/>
        </p:nvSpPr>
        <p:spPr>
          <a:xfrm>
            <a:off x="3791528" y="2827835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endParaRPr lang="hr-HR" sz="1800" b="1" strike="noStrike" cap="all" spc="-1" dirty="0">
              <a:solidFill>
                <a:srgbClr val="FFFFFF"/>
              </a:solidFill>
              <a:latin typeface="Calibri Light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50BA9CA-0D5D-4BA4-BA44-ECB4179866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9DB2375-9D65-4B95-8009-914F73A241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utnik 2">
            <a:extLst>
              <a:ext uri="{FF2B5EF4-FFF2-40B4-BE49-F238E27FC236}">
                <a16:creationId xmlns:a16="http://schemas.microsoft.com/office/drawing/2014/main" id="{DA660B9E-E0CC-4124-A3FC-1EF0220D8544}"/>
              </a:ext>
            </a:extLst>
          </p:cNvPr>
          <p:cNvSpPr/>
          <p:nvPr/>
        </p:nvSpPr>
        <p:spPr>
          <a:xfrm>
            <a:off x="331694" y="555812"/>
            <a:ext cx="8417859" cy="5350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lang="hr-HR" sz="2000" b="1" spc="-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Škole za Afriku – UNICEF.</a:t>
            </a: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lang="hr-HR" sz="2000" b="1" spc="-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Sigurne škole i vrtići -  sudjelujemo  već 5 godina - podizanje razine svijesti o izvanrednim situacijama – Hrvatski Crveni križ .</a:t>
            </a: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lang="hr-HR" sz="2000" b="1" spc="-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Volonterski projekt – Čitam, dam, sretan sam – svoju knjigu daruj i tuđe srce obraduj – Klinika za dječje bolesti Zagreb (Klaićeva) i dječji vrtić Leptir-Sesvete – svi učenici škole.</a:t>
            </a: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lang="hr-HR" sz="2000" b="1" spc="-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INOVA – MLADI 2024. izložba inovacija učenika osnovnih škola, srednjih škola i studenata s međunarodnim sudjelovanjem – sudjelovali učenici 1.a razreda (2 zlatne medalje).</a:t>
            </a: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lang="hr-HR" sz="2000" b="1" spc="-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Projekt: Ubaci čep za skupi lijek (</a:t>
            </a:r>
            <a:r>
              <a:rPr lang="hr-HR" sz="2000" spc="-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u</a:t>
            </a:r>
            <a:r>
              <a:rPr lang="hr-HR" sz="2000" i="0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drugu </a:t>
            </a:r>
            <a:r>
              <a:rPr lang="hr-HR" sz="2000" b="0" i="0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u Čakovcu za oboljele od leukemije i limfoma uz pomoć doniranih čepova omogućuje se kupnju lijekova, terapija i/ili medicinskih pomagala kada to ne financira HZZO) </a:t>
            </a:r>
            <a:r>
              <a:rPr lang="hr-HR" sz="2000" b="0" i="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– </a:t>
            </a:r>
            <a:r>
              <a:rPr lang="hr-HR" sz="2000" b="1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sudjelujemo 3 godine zaredom.</a:t>
            </a:r>
            <a:endParaRPr lang="hr-HR" sz="2000" b="1" spc="-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lang="hr-HR" sz="2000" b="1" spc="-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Projekt: </a:t>
            </a:r>
            <a:r>
              <a:rPr lang="hr-HR" sz="2000" b="1" spc="-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Zemljospas</a:t>
            </a:r>
            <a:r>
              <a:rPr lang="hr-HR" sz="2000" b="1" spc="-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skupljanje starih baterija (</a:t>
            </a:r>
            <a:r>
              <a:rPr lang="hr-HR" sz="2000" b="1" i="1" spc="-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prikupljeno oko 277 kg starih baterija</a:t>
            </a:r>
            <a:r>
              <a:rPr lang="hr-HR" sz="2000" b="1" spc="-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sudjelujemo 3 godine zaredom.</a:t>
            </a:r>
          </a:p>
        </p:txBody>
      </p:sp>
    </p:spTree>
    <p:extLst>
      <p:ext uri="{BB962C8B-B14F-4D97-AF65-F5344CB8AC3E}">
        <p14:creationId xmlns:p14="http://schemas.microsoft.com/office/powerpoint/2010/main" val="41546967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355787"/>
            <a:ext cx="9144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hr-HR" sz="2200" b="1" u="sng" dirty="0">
                <a:solidFill>
                  <a:schemeClr val="bg1"/>
                </a:solidFill>
              </a:rPr>
              <a:t>Razredna nastava (3. i 4. razredi):</a:t>
            </a:r>
          </a:p>
          <a:p>
            <a:pPr marL="285750" indent="-285750">
              <a:buFontTx/>
              <a:buChar char="-"/>
            </a:pPr>
            <a:endParaRPr lang="hr-HR" sz="2200" b="1" dirty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hr-HR" sz="2200" b="1" dirty="0">
                <a:solidFill>
                  <a:schemeClr val="bg1"/>
                </a:solidFill>
              </a:rPr>
              <a:t>9.10. – 13.10. 2023. škola u prirodi – 4. razredi – Crikvenica</a:t>
            </a:r>
          </a:p>
          <a:p>
            <a:endParaRPr lang="hr-HR" sz="2200" b="1" dirty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hr-HR" sz="2200" b="1" dirty="0">
                <a:solidFill>
                  <a:schemeClr val="bg1"/>
                </a:solidFill>
              </a:rPr>
              <a:t>15.4. – 19.4. 2024. škola u prirodi – 4. razredi – Novi Vinodolski</a:t>
            </a:r>
          </a:p>
          <a:p>
            <a:endParaRPr lang="hr-HR" sz="2200" b="1" dirty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hr-HR" sz="2200" b="1" dirty="0">
                <a:solidFill>
                  <a:schemeClr val="bg1"/>
                </a:solidFill>
              </a:rPr>
              <a:t>21.5. 2024.-4. razredi: Krapina, Oroslavlje-Park znanosti, Stubica</a:t>
            </a:r>
          </a:p>
          <a:p>
            <a:pPr marL="285750" indent="-285750">
              <a:buFontTx/>
              <a:buChar char="-"/>
            </a:pPr>
            <a:endParaRPr lang="hr-HR" sz="2200" b="1" dirty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hr-HR" sz="2200" b="1" dirty="0">
                <a:solidFill>
                  <a:schemeClr val="bg1"/>
                </a:solidFill>
              </a:rPr>
              <a:t>22.5. 2024. - 3.a, 3.b – Čakovec</a:t>
            </a:r>
          </a:p>
          <a:p>
            <a:r>
              <a:rPr lang="hr-HR" sz="2200" b="1" dirty="0">
                <a:solidFill>
                  <a:schemeClr val="bg1"/>
                </a:solidFill>
              </a:rPr>
              <a:t>                       - 3.c, 3.d - Krapina, Oroslavlje-Park znanosti, Stubica</a:t>
            </a:r>
          </a:p>
          <a:p>
            <a:endParaRPr lang="hr-HR" sz="2200" b="1" dirty="0">
              <a:solidFill>
                <a:schemeClr val="bg1"/>
              </a:solidFill>
            </a:endParaRPr>
          </a:p>
          <a:p>
            <a:r>
              <a:rPr lang="hr-HR" sz="2200" b="1" dirty="0">
                <a:solidFill>
                  <a:schemeClr val="bg1"/>
                </a:solidFill>
              </a:rPr>
              <a:t>- 7.6. 2024. – 3.c, 3.d – Grad mladih</a:t>
            </a:r>
          </a:p>
          <a:p>
            <a:endParaRPr lang="hr-HR" sz="2200" b="1" dirty="0">
              <a:solidFill>
                <a:schemeClr val="bg1"/>
              </a:solidFill>
            </a:endParaRPr>
          </a:p>
          <a:p>
            <a:endParaRPr lang="hr-HR" sz="22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4974" y="331567"/>
            <a:ext cx="78889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200" b="1" u="sng" dirty="0">
                <a:solidFill>
                  <a:schemeClr val="bg1"/>
                </a:solidFill>
              </a:rPr>
              <a:t>IZVANUČIONIČKA NASTAVA – IZVAN GRADA ZAGREBA</a:t>
            </a:r>
          </a:p>
        </p:txBody>
      </p:sp>
    </p:spTree>
    <p:extLst>
      <p:ext uri="{BB962C8B-B14F-4D97-AF65-F5344CB8AC3E}">
        <p14:creationId xmlns:p14="http://schemas.microsoft.com/office/powerpoint/2010/main" val="3202027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8" name="Table 1"/>
          <p:cNvGraphicFramePr/>
          <p:nvPr/>
        </p:nvGraphicFramePr>
        <p:xfrm>
          <a:off x="395280" y="692280"/>
          <a:ext cx="8229240" cy="2954640"/>
        </p:xfrm>
        <a:graphic>
          <a:graphicData uri="http://schemas.openxmlformats.org/drawingml/2006/table">
            <a:tbl>
              <a:tblPr/>
              <a:tblGrid>
                <a:gridCol w="2742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1840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2000" b="1" strike="noStrike" spc="-1" dirty="0">
                          <a:solidFill>
                            <a:srgbClr val="0D0D0D"/>
                          </a:solidFill>
                          <a:latin typeface="Calibri"/>
                        </a:rPr>
                        <a:t>BROJ UČENIKA</a:t>
                      </a:r>
                      <a:endParaRPr lang="hr-HR" sz="2000" b="0" strike="noStrike" spc="-1" dirty="0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2000" b="1" strike="noStrike" spc="-1">
                          <a:solidFill>
                            <a:srgbClr val="0D0D0D"/>
                          </a:solidFill>
                          <a:latin typeface="Calibri"/>
                        </a:rPr>
                        <a:t>1. – 4.</a:t>
                      </a:r>
                      <a:endParaRPr lang="hr-HR" sz="2000" b="0" strike="noStrike" spc="-1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2000" b="1" strike="noStrike" spc="-1" dirty="0">
                          <a:solidFill>
                            <a:srgbClr val="0D0D0D"/>
                          </a:solidFill>
                          <a:latin typeface="Calibri"/>
                        </a:rPr>
                        <a:t>334</a:t>
                      </a:r>
                      <a:endParaRPr lang="hr-HR" sz="2000" b="0" strike="noStrike" spc="-1" dirty="0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840">
                <a:tc vMerge="1">
                  <a:txBody>
                    <a:bodyPr/>
                    <a:lstStyle/>
                    <a:p>
                      <a:endParaRPr lang="sr-Latn-RS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2000" b="1" strike="noStrike" spc="-1">
                          <a:solidFill>
                            <a:srgbClr val="0D0D0D"/>
                          </a:solidFill>
                          <a:latin typeface="Calibri"/>
                        </a:rPr>
                        <a:t>5. – 8.</a:t>
                      </a:r>
                      <a:endParaRPr lang="hr-HR" sz="2000" b="0" strike="noStrike" spc="-1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2000" b="1" strike="noStrike" spc="-1" dirty="0">
                          <a:solidFill>
                            <a:srgbClr val="0D0D0D"/>
                          </a:solidFill>
                          <a:latin typeface="Calibri"/>
                        </a:rPr>
                        <a:t>344</a:t>
                      </a:r>
                      <a:endParaRPr lang="hr-HR" sz="2000" b="0" strike="noStrike" spc="-1" dirty="0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2160">
                <a:tc vMerge="1">
                  <a:txBody>
                    <a:bodyPr/>
                    <a:lstStyle/>
                    <a:p>
                      <a:endParaRPr lang="sr-Latn-RS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2000" b="1" strike="noStrike" spc="-1">
                          <a:solidFill>
                            <a:srgbClr val="0D0D0D"/>
                          </a:solidFill>
                          <a:latin typeface="Calibri"/>
                        </a:rPr>
                        <a:t>UKUPNO</a:t>
                      </a:r>
                      <a:endParaRPr lang="hr-HR" sz="2000" b="0" strike="noStrike" spc="-1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2000" b="1" strike="noStrike" spc="-1" dirty="0">
                          <a:solidFill>
                            <a:srgbClr val="0D0D0D"/>
                          </a:solidFill>
                          <a:latin typeface="Calibri"/>
                        </a:rPr>
                        <a:t>678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hr-HR" sz="2000" b="0" strike="noStrike" spc="-1" dirty="0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9" name="Table 2"/>
          <p:cNvGraphicFramePr/>
          <p:nvPr/>
        </p:nvGraphicFramePr>
        <p:xfrm>
          <a:off x="395280" y="3789360"/>
          <a:ext cx="8229240" cy="2265120"/>
        </p:xfrm>
        <a:graphic>
          <a:graphicData uri="http://schemas.openxmlformats.org/drawingml/2006/table">
            <a:tbl>
              <a:tblPr/>
              <a:tblGrid>
                <a:gridCol w="2742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54920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2000" b="1" strike="noStrike" spc="-1">
                          <a:solidFill>
                            <a:srgbClr val="0D0D0D"/>
                          </a:solidFill>
                          <a:latin typeface="Calibri"/>
                        </a:rPr>
                        <a:t>BROJ ODJELJENJA</a:t>
                      </a:r>
                      <a:endParaRPr lang="hr-HR" sz="2000" b="0" strike="noStrike" spc="-1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2000" b="1" strike="noStrike" spc="-1">
                          <a:solidFill>
                            <a:srgbClr val="0D0D0D"/>
                          </a:solidFill>
                          <a:latin typeface="Calibri"/>
                        </a:rPr>
                        <a:t>1. – 4.</a:t>
                      </a:r>
                      <a:endParaRPr lang="hr-HR" sz="2000" b="0" strike="noStrike" spc="-1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2000" b="1" strike="noStrike" spc="-1">
                          <a:solidFill>
                            <a:srgbClr val="0D0D0D"/>
                          </a:solidFill>
                          <a:latin typeface="Calibri"/>
                        </a:rPr>
                        <a:t>16</a:t>
                      </a:r>
                      <a:endParaRPr lang="hr-HR" sz="2000" b="0" strike="noStrike" spc="-1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920">
                <a:tc vMerge="1">
                  <a:txBody>
                    <a:bodyPr/>
                    <a:lstStyle/>
                    <a:p>
                      <a:endParaRPr lang="sr-Latn-RS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2000" b="1" strike="noStrike" spc="-1" dirty="0">
                          <a:solidFill>
                            <a:srgbClr val="0D0D0D"/>
                          </a:solidFill>
                          <a:latin typeface="Calibri"/>
                        </a:rPr>
                        <a:t>5. – 8.</a:t>
                      </a:r>
                      <a:endParaRPr lang="hr-HR" sz="2000" b="0" strike="noStrike" spc="-1" dirty="0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2000" b="1" strike="noStrike" spc="-1" dirty="0">
                          <a:solidFill>
                            <a:srgbClr val="0D0D0D"/>
                          </a:solidFill>
                          <a:latin typeface="Calibri"/>
                        </a:rPr>
                        <a:t>16</a:t>
                      </a:r>
                      <a:endParaRPr lang="hr-HR" sz="2000" b="0" strike="noStrike" spc="-1" dirty="0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5280">
                <a:tc vMerge="1">
                  <a:txBody>
                    <a:bodyPr/>
                    <a:lstStyle/>
                    <a:p>
                      <a:endParaRPr lang="sr-Latn-RS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2000" b="1" strike="noStrike" spc="-1">
                          <a:solidFill>
                            <a:srgbClr val="0D0D0D"/>
                          </a:solidFill>
                          <a:latin typeface="Calibri"/>
                        </a:rPr>
                        <a:t>UKUPNO</a:t>
                      </a:r>
                      <a:endParaRPr lang="hr-HR" sz="2000" b="0" strike="noStrike" spc="-1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2000" b="1" strike="noStrike" spc="-1" dirty="0">
                          <a:solidFill>
                            <a:srgbClr val="0D0D0D"/>
                          </a:solidFill>
                          <a:latin typeface="Calibri"/>
                        </a:rPr>
                        <a:t>32</a:t>
                      </a:r>
                      <a:endParaRPr lang="hr-HR" sz="2000" b="0" strike="noStrike" spc="-1" dirty="0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id="{19BBC3C4-20DC-4B42-A5A8-028EA4692D2A}"/>
              </a:ext>
            </a:extLst>
          </p:cNvPr>
          <p:cNvSpPr txBox="1"/>
          <p:nvPr/>
        </p:nvSpPr>
        <p:spPr>
          <a:xfrm>
            <a:off x="0" y="1810327"/>
            <a:ext cx="914400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hr-HR" sz="2200" b="1" u="sng" dirty="0">
                <a:solidFill>
                  <a:schemeClr val="bg1"/>
                </a:solidFill>
              </a:rPr>
              <a:t>Predmetna nastava (5. – 8. razredi):</a:t>
            </a:r>
          </a:p>
          <a:p>
            <a:pPr marL="285750" indent="-285750">
              <a:buFontTx/>
              <a:buChar char="-"/>
            </a:pPr>
            <a:endParaRPr lang="hr-HR" sz="2200" b="1" dirty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hr-HR" sz="2200" b="1" dirty="0">
                <a:solidFill>
                  <a:schemeClr val="bg1"/>
                </a:solidFill>
              </a:rPr>
              <a:t>15.1. i 16.1. 2024. odlazak 8-ih razreda u Vukovar.</a:t>
            </a:r>
          </a:p>
          <a:p>
            <a:endParaRPr lang="hr-HR" sz="2200" b="1" dirty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hr-HR" sz="2200" b="1" dirty="0">
                <a:solidFill>
                  <a:schemeClr val="bg1"/>
                </a:solidFill>
              </a:rPr>
              <a:t>29.5. 2024.: </a:t>
            </a:r>
          </a:p>
          <a:p>
            <a:pPr marL="285750" indent="-285750">
              <a:buFontTx/>
              <a:buChar char="-"/>
            </a:pPr>
            <a:endParaRPr lang="hr-HR" sz="2200" b="1" dirty="0">
              <a:solidFill>
                <a:schemeClr val="bg1"/>
              </a:solidFill>
            </a:endParaRPr>
          </a:p>
          <a:p>
            <a:r>
              <a:rPr lang="hr-HR" sz="2200" b="1" dirty="0">
                <a:solidFill>
                  <a:schemeClr val="bg1"/>
                </a:solidFill>
              </a:rPr>
              <a:t>                 - 5. razredi: Krapina, Oroslavlje-Park znanosti, Stubica</a:t>
            </a:r>
          </a:p>
          <a:p>
            <a:endParaRPr lang="hr-HR" sz="2200" b="1" dirty="0">
              <a:solidFill>
                <a:schemeClr val="bg1"/>
              </a:solidFill>
            </a:endParaRPr>
          </a:p>
          <a:p>
            <a:r>
              <a:rPr lang="hr-HR" sz="2200" b="1" dirty="0">
                <a:solidFill>
                  <a:schemeClr val="bg1"/>
                </a:solidFill>
              </a:rPr>
              <a:t>                 - 6. razredi: Geo info centar </a:t>
            </a:r>
            <a:r>
              <a:rPr lang="hr-HR" sz="2200" b="1" dirty="0" err="1">
                <a:solidFill>
                  <a:schemeClr val="bg1"/>
                </a:solidFill>
              </a:rPr>
              <a:t>Voćin</a:t>
            </a:r>
            <a:r>
              <a:rPr lang="hr-HR" sz="2200" b="1" dirty="0">
                <a:solidFill>
                  <a:schemeClr val="bg1"/>
                </a:solidFill>
              </a:rPr>
              <a:t>, park šuma Jankovac</a:t>
            </a:r>
          </a:p>
          <a:p>
            <a:endParaRPr lang="hr-HR" sz="2200" b="1" dirty="0">
              <a:solidFill>
                <a:srgbClr val="FF0000"/>
              </a:solidFill>
            </a:endParaRPr>
          </a:p>
          <a:p>
            <a:r>
              <a:rPr lang="hr-HR" sz="2200" b="1" dirty="0">
                <a:solidFill>
                  <a:schemeClr val="bg1"/>
                </a:solidFill>
              </a:rPr>
              <a:t>                 - 7. razredi: Varaždin – Trakošćan</a:t>
            </a:r>
          </a:p>
          <a:p>
            <a:endParaRPr lang="hr-HR" sz="2200" b="1" dirty="0">
              <a:solidFill>
                <a:schemeClr val="bg1"/>
              </a:solidFill>
            </a:endParaRPr>
          </a:p>
          <a:p>
            <a:r>
              <a:rPr lang="hr-HR" sz="2200" b="1" dirty="0">
                <a:solidFill>
                  <a:schemeClr val="bg1"/>
                </a:solidFill>
              </a:rPr>
              <a:t>                 - 8. razredi: otok Krk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CDBFCA85-4EA8-405F-80AD-58282D538498}"/>
              </a:ext>
            </a:extLst>
          </p:cNvPr>
          <p:cNvSpPr txBox="1"/>
          <p:nvPr/>
        </p:nvSpPr>
        <p:spPr>
          <a:xfrm>
            <a:off x="794327" y="443345"/>
            <a:ext cx="7195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800" b="1" u="sng">
                <a:solidFill>
                  <a:schemeClr val="bg1"/>
                </a:solidFill>
              </a:rPr>
              <a:t>IZVANUČIONIČKA NASTAVA – IZVAN GRADA ZAGREBA</a:t>
            </a:r>
            <a:endParaRPr lang="hr-HR" sz="1800" b="1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4223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ustomShape 1"/>
          <p:cNvSpPr/>
          <p:nvPr/>
        </p:nvSpPr>
        <p:spPr>
          <a:xfrm>
            <a:off x="0" y="1097280"/>
            <a:ext cx="9143280" cy="565450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hr-HR" sz="2400" b="1" strike="noStrike" spc="-1" dirty="0">
                <a:solidFill>
                  <a:schemeClr val="bg1"/>
                </a:solidFill>
                <a:latin typeface="Times New Roman"/>
                <a:ea typeface="Calibri"/>
              </a:rPr>
              <a:t>NAJBOLJI REZULTATI UČENIKA</a:t>
            </a:r>
            <a:endParaRPr lang="hr-HR" sz="2400" b="0" strike="noStrike" spc="-1" dirty="0">
              <a:solidFill>
                <a:schemeClr val="bg1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hr-HR" sz="2400" b="1" strike="noStrike" spc="-1" dirty="0">
                <a:solidFill>
                  <a:schemeClr val="bg1"/>
                </a:solidFill>
                <a:latin typeface="Times New Roman"/>
                <a:ea typeface="Calibri"/>
              </a:rPr>
              <a:t>2023./2024. </a:t>
            </a: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hr-HR" sz="2400" b="1" strike="noStrike" spc="-1" dirty="0">
              <a:solidFill>
                <a:schemeClr val="bg1"/>
              </a:solidFill>
              <a:latin typeface="Times New Roman"/>
              <a:ea typeface="Calibri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hr-HR" sz="2400" b="1" strike="noStrike" spc="-1" dirty="0">
              <a:solidFill>
                <a:schemeClr val="bg1"/>
              </a:solidFill>
              <a:latin typeface="Times New Roman"/>
              <a:ea typeface="Calibri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hr-HR" sz="2000" b="1" strike="noStrike" spc="-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  ŠAH (skupno) – 4. mjesto u </a:t>
            </a:r>
            <a:r>
              <a:rPr lang="hr-HR" sz="2000" b="1" spc="-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Zagrebu.</a:t>
            </a: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hr-HR" sz="2000" b="1" spc="-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  BADMINTON (skupno) – 4. mjesto u Zagrebu.</a:t>
            </a: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hr-HR" sz="2000" b="1" spc="-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  ODBOJKA (skupno) – 4. mjesto u Zagrebu.</a:t>
            </a: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hr-HR" sz="2000" b="1" strike="noStrike" spc="-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  </a:t>
            </a:r>
            <a:r>
              <a:rPr lang="hr-HR" sz="2000" b="1" spc="-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ATLETIKA (skupno) – 1., 2. i 3. mjesto u Zagrebu.</a:t>
            </a:r>
            <a:endParaRPr lang="hr-HR" sz="2000" b="1" strike="noStrike" spc="-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tabLst>
                <a:tab pos="0" algn="l"/>
              </a:tabLst>
            </a:pPr>
            <a:r>
              <a:rPr lang="hr-HR" sz="1800" b="1" strike="noStrike" spc="-1" dirty="0">
                <a:solidFill>
                  <a:schemeClr val="bg1"/>
                </a:solidFill>
                <a:latin typeface="Times New Roman"/>
                <a:ea typeface="Calibri"/>
              </a:rPr>
              <a:t>	 -   </a:t>
            </a:r>
            <a:r>
              <a:rPr lang="hr-HR" sz="2000" b="1" spc="-1" dirty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TEHNIČKA KULTURA</a:t>
            </a:r>
            <a:r>
              <a:rPr lang="hr-HR" sz="2000" b="1" strike="noStrike" spc="-1" dirty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– 2. mjesto u RH.</a:t>
            </a:r>
          </a:p>
          <a:p>
            <a:pPr algn="just">
              <a:lnSpc>
                <a:spcPct val="115000"/>
              </a:lnSpc>
              <a:tabLst>
                <a:tab pos="0" algn="l"/>
              </a:tabLst>
            </a:pPr>
            <a:r>
              <a:rPr lang="hr-HR" sz="2000" b="1" spc="-1" dirty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-   MATEMATIČKO NATJECANJE „Klokan bez granica” – 2. mjesto.</a:t>
            </a:r>
            <a:endParaRPr lang="hr-HR" sz="2000" b="1" strike="noStrike" spc="-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tabLst>
                <a:tab pos="0" algn="l"/>
              </a:tabLst>
            </a:pPr>
            <a:r>
              <a:rPr lang="hr-HR" sz="2000" b="1" strike="noStrike" spc="-1" dirty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	</a:t>
            </a:r>
            <a:r>
              <a:rPr lang="hr-HR" sz="2000" b="1" spc="-1" dirty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  GRAĐANSKI ODGOJ I OBRAZOVANJE – „Projekt Građanin“</a:t>
            </a:r>
            <a:r>
              <a:rPr lang="hr-HR" sz="2000" b="1" spc="-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tabLst>
                <a:tab pos="0" algn="l"/>
              </a:tabLst>
            </a:pPr>
            <a:r>
              <a:rPr lang="hr-HR" sz="2000" b="1" spc="-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INOVA MLADI – 2. ZLATNE MEDALJE.</a:t>
            </a:r>
          </a:p>
          <a:p>
            <a:pPr algn="just">
              <a:lnSpc>
                <a:spcPct val="115000"/>
              </a:lnSpc>
              <a:tabLst>
                <a:tab pos="0" algn="l"/>
              </a:tabLst>
            </a:pPr>
            <a:r>
              <a:rPr lang="hr-HR" sz="2000" b="1" spc="-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 UKUPNO NAGRAĐENO: 52 učenika i 15 mentora.</a:t>
            </a:r>
          </a:p>
          <a:p>
            <a:pPr algn="just">
              <a:lnSpc>
                <a:spcPct val="115000"/>
              </a:lnSpc>
              <a:tabLst>
                <a:tab pos="0" algn="l"/>
              </a:tabLst>
            </a:pPr>
            <a:endParaRPr lang="hr-HR" b="1" spc="-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tabLst>
                <a:tab pos="0" algn="l"/>
              </a:tabLst>
            </a:pPr>
            <a:endParaRPr lang="hr-HR" sz="1800" b="0" strike="noStrike" spc="-1" dirty="0">
              <a:solidFill>
                <a:srgbClr val="FFFFFF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tabLst>
                <a:tab pos="0" algn="l"/>
              </a:tabLst>
            </a:pPr>
            <a:endParaRPr lang="hr-HR" sz="1800" b="0" strike="noStrike" spc="-1" dirty="0">
              <a:latin typeface="Arial"/>
            </a:endParaRPr>
          </a:p>
          <a:p>
            <a:pPr algn="just">
              <a:lnSpc>
                <a:spcPct val="115000"/>
              </a:lnSpc>
              <a:tabLst>
                <a:tab pos="0" algn="l"/>
              </a:tabLst>
            </a:pPr>
            <a:endParaRPr lang="hr-HR" sz="1800" b="0" strike="noStrike" spc="-1" dirty="0">
              <a:latin typeface="Arial"/>
            </a:endParaRPr>
          </a:p>
          <a:p>
            <a:pPr algn="just">
              <a:lnSpc>
                <a:spcPct val="115000"/>
              </a:lnSpc>
              <a:tabLst>
                <a:tab pos="0" algn="l"/>
              </a:tabLst>
            </a:pPr>
            <a:r>
              <a:rPr lang="hr-HR" sz="1800" b="1" strike="noStrike" spc="-1" dirty="0">
                <a:solidFill>
                  <a:srgbClr val="FFFFFF"/>
                </a:solidFill>
                <a:latin typeface="Times New Roman"/>
                <a:ea typeface="Calibri"/>
              </a:rPr>
              <a:t>		</a:t>
            </a:r>
            <a:endParaRPr lang="hr-HR" sz="1800" b="0" strike="noStrike" spc="-1" dirty="0">
              <a:latin typeface="Arial"/>
            </a:endParaRPr>
          </a:p>
          <a:p>
            <a:pPr>
              <a:lnSpc>
                <a:spcPct val="115000"/>
              </a:lnSpc>
              <a:spcAft>
                <a:spcPts val="1001"/>
              </a:spcAft>
              <a:tabLst>
                <a:tab pos="0" algn="l"/>
              </a:tabLst>
            </a:pPr>
            <a:endParaRPr lang="hr-HR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  <a:tabLst>
                <a:tab pos="0" algn="l"/>
              </a:tabLst>
            </a:pPr>
            <a:endParaRPr lang="hr-HR" sz="1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ka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553" y="717173"/>
            <a:ext cx="10460726" cy="5360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340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ica 3">
            <a:extLst>
              <a:ext uri="{FF2B5EF4-FFF2-40B4-BE49-F238E27FC236}">
                <a16:creationId xmlns:a16="http://schemas.microsoft.com/office/drawing/2014/main" id="{4424E130-69A1-400C-8AE3-FEDF813F9D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843564"/>
              </p:ext>
            </p:extLst>
          </p:nvPr>
        </p:nvGraphicFramePr>
        <p:xfrm>
          <a:off x="230909" y="2096655"/>
          <a:ext cx="8672944" cy="3315855"/>
        </p:xfrm>
        <a:graphic>
          <a:graphicData uri="http://schemas.openxmlformats.org/drawingml/2006/table">
            <a:tbl>
              <a:tblPr firstRow="1" firstCol="1" bandRow="1"/>
              <a:tblGrid>
                <a:gridCol w="2802485">
                  <a:extLst>
                    <a:ext uri="{9D8B030D-6E8A-4147-A177-3AD203B41FA5}">
                      <a16:colId xmlns:a16="http://schemas.microsoft.com/office/drawing/2014/main" val="838229775"/>
                    </a:ext>
                  </a:extLst>
                </a:gridCol>
                <a:gridCol w="3064374">
                  <a:extLst>
                    <a:ext uri="{9D8B030D-6E8A-4147-A177-3AD203B41FA5}">
                      <a16:colId xmlns:a16="http://schemas.microsoft.com/office/drawing/2014/main" val="2807065317"/>
                    </a:ext>
                  </a:extLst>
                </a:gridCol>
                <a:gridCol w="2806085">
                  <a:extLst>
                    <a:ext uri="{9D8B030D-6E8A-4147-A177-3AD203B41FA5}">
                      <a16:colId xmlns:a16="http://schemas.microsoft.com/office/drawing/2014/main" val="1566583227"/>
                    </a:ext>
                  </a:extLst>
                </a:gridCol>
              </a:tblGrid>
              <a:tr h="6631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PREDMETI</a:t>
                      </a:r>
                      <a:endParaRPr lang="hr-HR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OŠ JOSIPA RAČIĆA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NACIONALNI PROSJEK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311322"/>
                  </a:ext>
                </a:extLst>
              </a:tr>
              <a:tr h="6631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POSTOTAK (%)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POSTOTAK (%)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2122499"/>
                  </a:ext>
                </a:extLst>
              </a:tr>
              <a:tr h="6631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HRVATSKI</a:t>
                      </a:r>
                      <a:endParaRPr lang="hr-H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hr-H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53,60</a:t>
                      </a:r>
                      <a:endParaRPr lang="hr-H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202421"/>
                  </a:ext>
                </a:extLst>
              </a:tr>
              <a:tr h="6631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MATEMATIKA</a:t>
                      </a:r>
                      <a:endParaRPr lang="hr-H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72,80</a:t>
                      </a:r>
                      <a:endParaRPr lang="hr-H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62,20</a:t>
                      </a:r>
                      <a:endParaRPr lang="hr-H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014336"/>
                  </a:ext>
                </a:extLst>
              </a:tr>
              <a:tr h="6631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PRIRODA I DRUŠTVO</a:t>
                      </a:r>
                      <a:endParaRPr lang="hr-H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69,81</a:t>
                      </a:r>
                      <a:endParaRPr lang="hr-H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61,79</a:t>
                      </a:r>
                      <a:endParaRPr lang="hr-H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225025"/>
                  </a:ext>
                </a:extLst>
              </a:tr>
            </a:tbl>
          </a:graphicData>
        </a:graphic>
      </p:graphicFrame>
      <p:sp>
        <p:nvSpPr>
          <p:cNvPr id="5" name="TekstniOkvir 4">
            <a:extLst>
              <a:ext uri="{FF2B5EF4-FFF2-40B4-BE49-F238E27FC236}">
                <a16:creationId xmlns:a16="http://schemas.microsoft.com/office/drawing/2014/main" id="{A3B2F604-0309-4CA9-AB14-11059608A048}"/>
              </a:ext>
            </a:extLst>
          </p:cNvPr>
          <p:cNvSpPr txBox="1"/>
          <p:nvPr/>
        </p:nvSpPr>
        <p:spPr>
          <a:xfrm>
            <a:off x="812800" y="1154545"/>
            <a:ext cx="7435273" cy="8389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REZULTATI NACIONALNIH ISPITA – ŠKOLSKA GODINA: 2023./2024.</a:t>
            </a:r>
            <a:endParaRPr lang="hr-HR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RAZREDI</a:t>
            </a:r>
            <a:endParaRPr lang="hr-HR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7872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ica 3">
            <a:extLst>
              <a:ext uri="{FF2B5EF4-FFF2-40B4-BE49-F238E27FC236}">
                <a16:creationId xmlns:a16="http://schemas.microsoft.com/office/drawing/2014/main" id="{4F8BA0C0-F582-4C5C-BCD7-082B0D2061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9911749"/>
              </p:ext>
            </p:extLst>
          </p:nvPr>
        </p:nvGraphicFramePr>
        <p:xfrm>
          <a:off x="314036" y="2041235"/>
          <a:ext cx="8432800" cy="4174840"/>
        </p:xfrm>
        <a:graphic>
          <a:graphicData uri="http://schemas.openxmlformats.org/drawingml/2006/table">
            <a:tbl>
              <a:tblPr firstRow="1" firstCol="1" bandRow="1"/>
              <a:tblGrid>
                <a:gridCol w="2724887">
                  <a:extLst>
                    <a:ext uri="{9D8B030D-6E8A-4147-A177-3AD203B41FA5}">
                      <a16:colId xmlns:a16="http://schemas.microsoft.com/office/drawing/2014/main" val="1688567726"/>
                    </a:ext>
                  </a:extLst>
                </a:gridCol>
                <a:gridCol w="2979526">
                  <a:extLst>
                    <a:ext uri="{9D8B030D-6E8A-4147-A177-3AD203B41FA5}">
                      <a16:colId xmlns:a16="http://schemas.microsoft.com/office/drawing/2014/main" val="3422563178"/>
                    </a:ext>
                  </a:extLst>
                </a:gridCol>
                <a:gridCol w="2728387">
                  <a:extLst>
                    <a:ext uri="{9D8B030D-6E8A-4147-A177-3AD203B41FA5}">
                      <a16:colId xmlns:a16="http://schemas.microsoft.com/office/drawing/2014/main" val="2911758656"/>
                    </a:ext>
                  </a:extLst>
                </a:gridCol>
              </a:tblGrid>
              <a:tr h="4174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PREDMETI</a:t>
                      </a:r>
                      <a:endParaRPr lang="hr-HR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OŠ JOSIPA RAČIĆA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NACIONALNI PROSJEK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443968"/>
                  </a:ext>
                </a:extLst>
              </a:tr>
              <a:tr h="4174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hr-H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POSTOTAK (%)</a:t>
                      </a:r>
                      <a:endParaRPr lang="hr-H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POSTOTAK (%)</a:t>
                      </a:r>
                      <a:endParaRPr lang="hr-H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8842193"/>
                  </a:ext>
                </a:extLst>
              </a:tr>
              <a:tr h="4174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BIOLOGIJA</a:t>
                      </a:r>
                      <a:endParaRPr lang="hr-H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55,88</a:t>
                      </a:r>
                      <a:endParaRPr lang="hr-H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46,37</a:t>
                      </a:r>
                      <a:endParaRPr lang="hr-H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696370"/>
                  </a:ext>
                </a:extLst>
              </a:tr>
              <a:tr h="4174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KEMIJA</a:t>
                      </a:r>
                      <a:endParaRPr lang="hr-H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65,96</a:t>
                      </a:r>
                      <a:endParaRPr lang="hr-H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56,17</a:t>
                      </a:r>
                      <a:endParaRPr lang="hr-H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611667"/>
                  </a:ext>
                </a:extLst>
              </a:tr>
              <a:tr h="4174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POVIJEST</a:t>
                      </a:r>
                      <a:endParaRPr lang="hr-H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46,87</a:t>
                      </a:r>
                      <a:endParaRPr lang="hr-H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46,85</a:t>
                      </a:r>
                      <a:endParaRPr lang="hr-H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848873"/>
                  </a:ext>
                </a:extLst>
              </a:tr>
              <a:tr h="4174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ENGLESKI</a:t>
                      </a:r>
                      <a:endParaRPr lang="hr-H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68,00</a:t>
                      </a:r>
                      <a:endParaRPr lang="hr-H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hr-H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596422"/>
                  </a:ext>
                </a:extLst>
              </a:tr>
              <a:tr h="4174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FIZIKA</a:t>
                      </a:r>
                      <a:endParaRPr lang="hr-H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43,25</a:t>
                      </a:r>
                      <a:endParaRPr lang="hr-H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42,21</a:t>
                      </a:r>
                      <a:endParaRPr lang="hr-H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567939"/>
                  </a:ext>
                </a:extLst>
              </a:tr>
              <a:tr h="4174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HRVATSKI</a:t>
                      </a:r>
                      <a:endParaRPr lang="hr-H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59,90</a:t>
                      </a:r>
                      <a:endParaRPr lang="hr-H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54,90</a:t>
                      </a:r>
                      <a:endParaRPr lang="hr-H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268894"/>
                  </a:ext>
                </a:extLst>
              </a:tr>
              <a:tr h="4174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MATEMATIKA</a:t>
                      </a:r>
                      <a:endParaRPr lang="hr-H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61,50</a:t>
                      </a:r>
                      <a:endParaRPr lang="hr-H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48,00</a:t>
                      </a:r>
                      <a:endParaRPr lang="hr-H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243032"/>
                  </a:ext>
                </a:extLst>
              </a:tr>
              <a:tr h="4174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GEOGRAFIJA</a:t>
                      </a:r>
                      <a:endParaRPr lang="hr-H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63,16</a:t>
                      </a:r>
                      <a:endParaRPr lang="hr-H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53,97</a:t>
                      </a:r>
                      <a:endParaRPr lang="hr-H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56286"/>
                  </a:ext>
                </a:extLst>
              </a:tr>
            </a:tbl>
          </a:graphicData>
        </a:graphic>
      </p:graphicFrame>
      <p:sp>
        <p:nvSpPr>
          <p:cNvPr id="5" name="TekstniOkvir 4">
            <a:extLst>
              <a:ext uri="{FF2B5EF4-FFF2-40B4-BE49-F238E27FC236}">
                <a16:creationId xmlns:a16="http://schemas.microsoft.com/office/drawing/2014/main" id="{C6A4E2E4-2BD4-4BD2-A22F-632CC3B9E08C}"/>
              </a:ext>
            </a:extLst>
          </p:cNvPr>
          <p:cNvSpPr txBox="1"/>
          <p:nvPr/>
        </p:nvSpPr>
        <p:spPr>
          <a:xfrm>
            <a:off x="508000" y="1034472"/>
            <a:ext cx="7980217" cy="8389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REZULTATI NACIONALNIH ISPITA – ŠKOLSKA GODINA: 2023./2024.</a:t>
            </a:r>
            <a:endParaRPr lang="hr-HR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hr-HR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RAZREDI</a:t>
            </a:r>
            <a:endParaRPr lang="hr-HR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050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ustomShape 1"/>
          <p:cNvSpPr/>
          <p:nvPr/>
        </p:nvSpPr>
        <p:spPr>
          <a:xfrm>
            <a:off x="457200" y="274680"/>
            <a:ext cx="8228880" cy="74890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3600" b="1" strike="noStrike" cap="all" spc="-1" dirty="0">
                <a:solidFill>
                  <a:srgbClr val="FFFFFF"/>
                </a:solidFill>
                <a:latin typeface="Calibri"/>
              </a:rPr>
              <a:t>                          </a:t>
            </a:r>
            <a:r>
              <a:rPr lang="hr-HR" sz="3600" strike="noStrike" cap="all" spc="-1" dirty="0">
                <a:solidFill>
                  <a:schemeClr val="bg1"/>
                </a:solidFill>
                <a:latin typeface="Calibri"/>
              </a:rPr>
              <a:t>ZAKLJUČAK</a:t>
            </a:r>
            <a:endParaRPr lang="hr-HR" sz="3600" strike="noStrike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153" name="CustomShape 2"/>
          <p:cNvSpPr/>
          <p:nvPr/>
        </p:nvSpPr>
        <p:spPr>
          <a:xfrm>
            <a:off x="467640" y="1023582"/>
            <a:ext cx="8435160" cy="583369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marL="285840" indent="-285120">
              <a:lnSpc>
                <a:spcPct val="100000"/>
              </a:lnSpc>
              <a:buClr>
                <a:srgbClr val="FFFFFF"/>
              </a:buClr>
              <a:buFont typeface="Arial"/>
              <a:buChar char="•"/>
            </a:pPr>
            <a:r>
              <a:rPr lang="hr-HR" sz="2800" b="1" strike="noStrike" spc="-1" dirty="0">
                <a:solidFill>
                  <a:schemeClr val="bg1"/>
                </a:solidFill>
                <a:latin typeface="Calibri"/>
              </a:rPr>
              <a:t>Aktivnosti predviđene Godišnjim planom i programom rada škole i Školskim kurikulumom u potpunosti su realizirane.</a:t>
            </a:r>
          </a:p>
          <a:p>
            <a:pPr marL="285840" indent="-285120">
              <a:lnSpc>
                <a:spcPct val="100000"/>
              </a:lnSpc>
              <a:buClr>
                <a:srgbClr val="FFFFFF"/>
              </a:buClr>
              <a:buFont typeface="Arial"/>
              <a:buChar char="•"/>
            </a:pPr>
            <a:r>
              <a:rPr lang="hr-HR" sz="2800" b="1" spc="-1" dirty="0">
                <a:solidFill>
                  <a:schemeClr val="bg1"/>
                </a:solidFill>
                <a:latin typeface="Calibri"/>
              </a:rPr>
              <a:t>Većina aktivnosti predviđenih ŠPP je realizirana te je on tijekom drugog obrazovnog razdoblja obogaćen novima prema potrebama učenika, roditelja i škole.</a:t>
            </a:r>
            <a:endParaRPr lang="hr-HR" sz="2800" b="1" strike="noStrike" spc="-1" dirty="0">
              <a:solidFill>
                <a:schemeClr val="bg1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0" algn="l"/>
              </a:tabLst>
            </a:pPr>
            <a:r>
              <a:rPr lang="hr-HR" sz="2800" b="1" strike="noStrike" spc="-1" dirty="0">
                <a:solidFill>
                  <a:schemeClr val="bg1"/>
                </a:solidFill>
                <a:latin typeface="Calibri"/>
              </a:rPr>
              <a:t>Opremljenost škole je na </a:t>
            </a:r>
            <a:r>
              <a:rPr lang="hr-HR" sz="2800" b="1" spc="-1" dirty="0">
                <a:solidFill>
                  <a:schemeClr val="bg1"/>
                </a:solidFill>
                <a:latin typeface="Calibri"/>
              </a:rPr>
              <a:t>zadovoljavajućoj</a:t>
            </a:r>
            <a:r>
              <a:rPr lang="hr-HR" sz="2800" b="1" strike="noStrike" spc="-1" dirty="0">
                <a:solidFill>
                  <a:schemeClr val="bg1"/>
                </a:solidFill>
                <a:latin typeface="Calibri"/>
              </a:rPr>
              <a:t> razini.</a:t>
            </a:r>
            <a:endParaRPr lang="hr-HR" sz="2800" b="1" strike="noStrike" spc="-1" dirty="0">
              <a:solidFill>
                <a:schemeClr val="bg1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hr-HR" sz="2800" b="1" strike="noStrike" spc="-1" dirty="0">
              <a:solidFill>
                <a:schemeClr val="bg1"/>
              </a:solidFill>
              <a:latin typeface="Arial"/>
            </a:endParaRPr>
          </a:p>
          <a:p>
            <a:pPr marL="285840" indent="-285120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0" algn="l"/>
              </a:tabLst>
            </a:pPr>
            <a:r>
              <a:rPr lang="hr-HR" sz="2800" b="1" strike="noStrike" spc="-1" dirty="0">
                <a:solidFill>
                  <a:schemeClr val="bg1"/>
                </a:solidFill>
                <a:latin typeface="Calibri"/>
              </a:rPr>
              <a:t>Odgojno – obrazovni rezultati učenika su odlični:</a:t>
            </a:r>
            <a:endParaRPr lang="hr-HR" sz="2800" b="1" strike="noStrike" spc="-1" dirty="0">
              <a:solidFill>
                <a:schemeClr val="bg1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hr-HR" sz="2800" b="1" strike="noStrike" spc="-1" dirty="0">
                <a:solidFill>
                  <a:schemeClr val="bg1"/>
                </a:solidFill>
                <a:latin typeface="Calibri"/>
              </a:rPr>
              <a:t>     - prolaznost razreda, rezultati nacionalnih ispita.</a:t>
            </a:r>
            <a:endParaRPr lang="hr-HR" sz="2800" b="1" strike="noStrike" spc="-1" dirty="0">
              <a:solidFill>
                <a:schemeClr val="bg1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hr-HR" sz="2800" b="1" strike="noStrike" spc="-1" dirty="0">
                <a:solidFill>
                  <a:schemeClr val="bg1"/>
                </a:solidFill>
                <a:latin typeface="Calibri"/>
              </a:rPr>
              <a:t>     - povratne informacije o upisu naših učenika u</a:t>
            </a: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hr-HR" sz="2800" b="1" spc="-1" dirty="0">
                <a:solidFill>
                  <a:schemeClr val="bg1"/>
                </a:solidFill>
                <a:latin typeface="Calibri"/>
              </a:rPr>
              <a:t>      </a:t>
            </a:r>
            <a:r>
              <a:rPr lang="hr-HR" sz="2800" b="1" strike="noStrike" spc="-1" dirty="0">
                <a:solidFill>
                  <a:schemeClr val="bg1"/>
                </a:solidFill>
                <a:latin typeface="Calibri"/>
              </a:rPr>
              <a:t> srednje škole.</a:t>
            </a:r>
            <a:endParaRPr lang="hr-HR" sz="2800" b="1" strike="noStrike" spc="-1" dirty="0">
              <a:solidFill>
                <a:schemeClr val="bg1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hr-HR" sz="2800" b="1" strike="noStrike" spc="-1" dirty="0">
                <a:solidFill>
                  <a:schemeClr val="bg1"/>
                </a:solidFill>
                <a:latin typeface="Calibri"/>
              </a:rPr>
              <a:t>     - rezultati na službenim natjecanjima.</a:t>
            </a:r>
            <a:endParaRPr lang="hr-HR" sz="2800" b="1" strike="noStrike" spc="-1" dirty="0">
              <a:solidFill>
                <a:schemeClr val="bg1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hr-HR" sz="2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CustomShape 1"/>
          <p:cNvSpPr/>
          <p:nvPr/>
        </p:nvSpPr>
        <p:spPr>
          <a:xfrm>
            <a:off x="395640" y="1052640"/>
            <a:ext cx="8228880" cy="2087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spcAft>
                <a:spcPts val="1001"/>
              </a:spcAft>
              <a:tabLst>
                <a:tab pos="0" algn="l"/>
              </a:tabLst>
            </a:pPr>
            <a:endParaRPr lang="hr-HR" sz="8800" b="0" strike="noStrike" spc="-1" dirty="0">
              <a:solidFill>
                <a:srgbClr val="FFFFFF"/>
              </a:solidFill>
              <a:latin typeface="Calibri"/>
            </a:endParaRPr>
          </a:p>
          <a:p>
            <a:pPr algn="ctr">
              <a:lnSpc>
                <a:spcPct val="100000"/>
              </a:lnSpc>
              <a:spcAft>
                <a:spcPts val="1001"/>
              </a:spcAft>
              <a:tabLst>
                <a:tab pos="0" algn="l"/>
              </a:tabLst>
            </a:pPr>
            <a:r>
              <a:rPr lang="hr-HR" sz="8800" b="0" strike="noStrike" spc="-1" dirty="0">
                <a:solidFill>
                  <a:schemeClr val="bg1"/>
                </a:solidFill>
                <a:latin typeface="Calibri"/>
              </a:rPr>
              <a:t>HVALA </a:t>
            </a:r>
            <a:endParaRPr lang="hr-HR" sz="12000" spc="-1" dirty="0">
              <a:solidFill>
                <a:schemeClr val="bg1"/>
              </a:solidFill>
              <a:latin typeface="Calibri"/>
            </a:endParaRPr>
          </a:p>
          <a:p>
            <a:pPr algn="ctr">
              <a:lnSpc>
                <a:spcPct val="100000"/>
              </a:lnSpc>
              <a:spcAft>
                <a:spcPts val="1001"/>
              </a:spcAft>
              <a:tabLst>
                <a:tab pos="0" algn="l"/>
              </a:tabLst>
            </a:pPr>
            <a:r>
              <a:rPr lang="hr-HR" sz="8800" b="0" strike="noStrike" spc="-1" dirty="0">
                <a:solidFill>
                  <a:schemeClr val="bg1"/>
                </a:solidFill>
                <a:latin typeface="Calibri"/>
              </a:rPr>
              <a:t>NA PAŽNJI !</a:t>
            </a:r>
            <a:endParaRPr lang="hr-HR" sz="8800" b="0" strike="noStrike" spc="-1" dirty="0">
              <a:solidFill>
                <a:schemeClr val="bg1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692728" y="458956"/>
            <a:ext cx="813126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u="sng" dirty="0">
                <a:solidFill>
                  <a:schemeClr val="bg1"/>
                </a:solidFill>
              </a:rPr>
              <a:t>Podaci o broju učenika u OŠ Josipa Račića</a:t>
            </a:r>
            <a:r>
              <a:rPr lang="hr-HR" sz="2000" b="1" dirty="0">
                <a:solidFill>
                  <a:schemeClr val="bg1"/>
                </a:solidFill>
              </a:rPr>
              <a:t>:</a:t>
            </a:r>
          </a:p>
          <a:p>
            <a:endParaRPr lang="hr-HR" b="1" dirty="0">
              <a:solidFill>
                <a:schemeClr val="bg1"/>
              </a:solidFill>
            </a:endParaRPr>
          </a:p>
          <a:p>
            <a:r>
              <a:rPr lang="hr-HR" b="1" dirty="0">
                <a:solidFill>
                  <a:schemeClr val="bg1"/>
                </a:solidFill>
              </a:rPr>
              <a:t>-Broj učenika šk. god. 2021./22.: 723 učenika</a:t>
            </a:r>
          </a:p>
          <a:p>
            <a:r>
              <a:rPr lang="hr-HR" b="1" dirty="0">
                <a:solidFill>
                  <a:schemeClr val="bg1"/>
                </a:solidFill>
              </a:rPr>
              <a:t>                                                                              = - 26 učenika</a:t>
            </a:r>
          </a:p>
          <a:p>
            <a:endParaRPr lang="hr-HR" b="1" dirty="0">
              <a:solidFill>
                <a:schemeClr val="bg1"/>
              </a:solidFill>
            </a:endParaRPr>
          </a:p>
          <a:p>
            <a:r>
              <a:rPr lang="hr-HR" b="1" dirty="0">
                <a:solidFill>
                  <a:schemeClr val="bg1"/>
                </a:solidFill>
              </a:rPr>
              <a:t>-Broj učenika šk. god. 2022./23.: 697 učenika</a:t>
            </a:r>
          </a:p>
          <a:p>
            <a:endParaRPr lang="hr-HR" b="1" dirty="0">
              <a:solidFill>
                <a:schemeClr val="bg1"/>
              </a:solidFill>
            </a:endParaRPr>
          </a:p>
          <a:p>
            <a:r>
              <a:rPr lang="hr-HR" b="1" dirty="0">
                <a:solidFill>
                  <a:schemeClr val="bg1"/>
                </a:solidFill>
              </a:rPr>
              <a:t>                                                                               = - 17 učenika</a:t>
            </a:r>
          </a:p>
          <a:p>
            <a:endParaRPr lang="hr-HR" b="1" dirty="0">
              <a:solidFill>
                <a:schemeClr val="bg1"/>
              </a:solidFill>
            </a:endParaRPr>
          </a:p>
          <a:p>
            <a:r>
              <a:rPr lang="hr-HR" b="1" dirty="0">
                <a:solidFill>
                  <a:schemeClr val="bg1"/>
                </a:solidFill>
              </a:rPr>
              <a:t>-Broj učenika šk. god. 2023./24.: 678 učenika </a:t>
            </a:r>
          </a:p>
          <a:p>
            <a:endParaRPr lang="hr-HR" b="1" dirty="0">
              <a:solidFill>
                <a:schemeClr val="bg1"/>
              </a:solidFill>
            </a:endParaRPr>
          </a:p>
          <a:p>
            <a:r>
              <a:rPr lang="hr-HR" b="1" dirty="0">
                <a:solidFill>
                  <a:schemeClr val="bg1"/>
                </a:solidFill>
              </a:rPr>
              <a:t>                                                                              = - 19 učenika</a:t>
            </a:r>
          </a:p>
          <a:p>
            <a:endParaRPr lang="hr-HR" b="1" dirty="0">
              <a:solidFill>
                <a:schemeClr val="bg1"/>
              </a:solidFill>
            </a:endParaRPr>
          </a:p>
          <a:p>
            <a:r>
              <a:rPr lang="hr-HR" b="1" dirty="0">
                <a:solidFill>
                  <a:schemeClr val="bg1"/>
                </a:solidFill>
              </a:rPr>
              <a:t> </a:t>
            </a:r>
          </a:p>
          <a:p>
            <a:r>
              <a:rPr lang="hr-HR" b="1" dirty="0">
                <a:solidFill>
                  <a:schemeClr val="bg1"/>
                </a:solidFill>
              </a:rPr>
              <a:t>-Broj učenika šk. god. 2024./25.: 665 učenika (trenutno) </a:t>
            </a:r>
          </a:p>
          <a:p>
            <a:endParaRPr lang="hr-HR" b="1" dirty="0">
              <a:solidFill>
                <a:schemeClr val="bg1"/>
              </a:solidFill>
            </a:endParaRPr>
          </a:p>
          <a:p>
            <a:r>
              <a:rPr lang="hr-HR" b="1" dirty="0">
                <a:solidFill>
                  <a:schemeClr val="bg1"/>
                </a:solidFill>
              </a:rPr>
              <a:t>                                                                              = - 13 učenika </a:t>
            </a:r>
          </a:p>
          <a:p>
            <a:r>
              <a:rPr lang="hr-HR" b="1" dirty="0">
                <a:solidFill>
                  <a:schemeClr val="bg1"/>
                </a:solidFill>
              </a:rPr>
              <a:t>_____________________________________________________________________</a:t>
            </a:r>
          </a:p>
          <a:p>
            <a:endParaRPr lang="hr-HR" b="1" dirty="0">
              <a:solidFill>
                <a:schemeClr val="bg1"/>
              </a:solidFill>
            </a:endParaRPr>
          </a:p>
          <a:p>
            <a:r>
              <a:rPr lang="hr-HR" b="1" dirty="0">
                <a:solidFill>
                  <a:schemeClr val="bg1"/>
                </a:solidFill>
              </a:rPr>
              <a:t>                                                               </a:t>
            </a:r>
            <a:r>
              <a:rPr lang="hr-HR" sz="2000" b="1" dirty="0">
                <a:solidFill>
                  <a:schemeClr val="bg1"/>
                </a:solidFill>
              </a:rPr>
              <a:t>UKUPNO: - 75 učenika</a:t>
            </a:r>
          </a:p>
          <a:p>
            <a:endParaRPr lang="hr-H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738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0" name="Table 1"/>
          <p:cNvGraphicFramePr/>
          <p:nvPr>
            <p:extLst>
              <p:ext uri="{D42A27DB-BD31-4B8C-83A1-F6EECF244321}">
                <p14:modId xmlns:p14="http://schemas.microsoft.com/office/powerpoint/2010/main" val="3538538854"/>
              </p:ext>
            </p:extLst>
          </p:nvPr>
        </p:nvGraphicFramePr>
        <p:xfrm>
          <a:off x="1115640" y="2997000"/>
          <a:ext cx="6857280" cy="2738880"/>
        </p:xfrm>
        <a:graphic>
          <a:graphicData uri="http://schemas.openxmlformats.org/drawingml/2006/table">
            <a:tbl>
              <a:tblPr/>
              <a:tblGrid>
                <a:gridCol w="2742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2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9760">
                <a:tc row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800" b="1" strike="noStrike" spc="-1" dirty="0">
                          <a:solidFill>
                            <a:srgbClr val="0D0D0D"/>
                          </a:solidFill>
                          <a:latin typeface="Calibri"/>
                        </a:rPr>
                        <a:t>USPJEH UČENIKA</a:t>
                      </a:r>
                      <a:endParaRPr lang="hr-HR" sz="1800" b="1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800" b="1" strike="noStrike" spc="-1" dirty="0">
                          <a:solidFill>
                            <a:srgbClr val="0D0D0D"/>
                          </a:solidFill>
                          <a:latin typeface="Calibri"/>
                          <a:ea typeface="Times New Roman"/>
                        </a:rPr>
                        <a:t>NA KRAJU ŠKOLSKE GODINE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800" b="1" strike="noStrike" spc="-1" dirty="0">
                          <a:solidFill>
                            <a:srgbClr val="0D0D0D"/>
                          </a:solidFill>
                          <a:latin typeface="Calibri"/>
                        </a:rPr>
                        <a:t>2023./2024.</a:t>
                      </a:r>
                      <a:endParaRPr lang="hr-HR" sz="1800" b="1" strike="noStrike" spc="-1" dirty="0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600" b="1" strike="noStrike" spc="-1">
                          <a:solidFill>
                            <a:srgbClr val="0D0D0D"/>
                          </a:solidFill>
                          <a:latin typeface="Calibri"/>
                        </a:rPr>
                        <a:t>Odličnih</a:t>
                      </a:r>
                      <a:endParaRPr lang="hr-HR" sz="1600" b="1" strike="noStrike" spc="-1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600" b="1" strike="noStrike" spc="-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550</a:t>
                      </a:r>
                      <a:endParaRPr lang="hr-HR" sz="1600" b="1" strike="noStrike" spc="-1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760">
                <a:tc vMerge="1">
                  <a:txBody>
                    <a:bodyPr/>
                    <a:lstStyle/>
                    <a:p>
                      <a:endParaRPr lang="sr-Latn-RS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600" b="1" strike="noStrike" spc="-1">
                          <a:solidFill>
                            <a:srgbClr val="0D0D0D"/>
                          </a:solidFill>
                          <a:latin typeface="Calibri"/>
                        </a:rPr>
                        <a:t>Vrlo dobrih</a:t>
                      </a:r>
                      <a:endParaRPr lang="hr-HR" sz="1600" b="1" strike="noStrike" spc="-1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600" b="1" strike="noStrike" spc="-1" dirty="0">
                          <a:solidFill>
                            <a:schemeClr val="bg1"/>
                          </a:solidFill>
                          <a:latin typeface="Times New Roman"/>
                        </a:rPr>
                        <a:t>113</a:t>
                      </a:r>
                      <a:endParaRPr lang="hr-HR" sz="1600" b="1" strike="noStrike" spc="-1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760">
                <a:tc vMerge="1">
                  <a:txBody>
                    <a:bodyPr/>
                    <a:lstStyle/>
                    <a:p>
                      <a:endParaRPr lang="sr-Latn-RS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800" b="1" strike="noStrike" spc="-1">
                          <a:solidFill>
                            <a:srgbClr val="0D0D0D"/>
                          </a:solidFill>
                          <a:latin typeface="Calibri"/>
                        </a:rPr>
                        <a:t>Dobrih</a:t>
                      </a:r>
                      <a:endParaRPr lang="hr-HR" sz="1800" b="1" strike="noStrike" spc="-1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800" b="1" strike="noStrike" spc="-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10</a:t>
                      </a:r>
                      <a:endParaRPr lang="hr-HR" sz="1800" b="1" strike="noStrike" spc="-1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760">
                <a:tc vMerge="1">
                  <a:txBody>
                    <a:bodyPr/>
                    <a:lstStyle/>
                    <a:p>
                      <a:endParaRPr lang="sr-Latn-RS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800" b="1" strike="noStrike" spc="-1">
                          <a:solidFill>
                            <a:srgbClr val="0D0D0D"/>
                          </a:solidFill>
                          <a:latin typeface="Calibri"/>
                        </a:rPr>
                        <a:t>Dovoljnih</a:t>
                      </a:r>
                      <a:endParaRPr lang="hr-HR" sz="1800" b="1" strike="noStrike" spc="-1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800" b="1" strike="noStrike" spc="-1" dirty="0">
                          <a:solidFill>
                            <a:schemeClr val="bg1"/>
                          </a:solidFill>
                          <a:latin typeface="Times New Roman"/>
                        </a:rPr>
                        <a:t>0</a:t>
                      </a:r>
                      <a:endParaRPr lang="hr-HR" sz="1800" b="1" strike="noStrike" spc="-1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760">
                <a:tc vMerge="1">
                  <a:txBody>
                    <a:bodyPr/>
                    <a:lstStyle/>
                    <a:p>
                      <a:endParaRPr lang="sr-Latn-RS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800" b="1" strike="noStrike" spc="-1">
                          <a:solidFill>
                            <a:srgbClr val="0D0D0D"/>
                          </a:solidFill>
                          <a:latin typeface="Calibri"/>
                        </a:rPr>
                        <a:t>Nedovoljnih</a:t>
                      </a:r>
                      <a:endParaRPr lang="hr-HR" sz="1800" b="1" strike="noStrike" spc="-1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800" b="1" strike="noStrike" spc="-1" dirty="0">
                          <a:solidFill>
                            <a:schemeClr val="bg1"/>
                          </a:solidFill>
                          <a:latin typeface="Times New Roman"/>
                        </a:rPr>
                        <a:t>0</a:t>
                      </a:r>
                      <a:endParaRPr lang="hr-HR" sz="1800" b="1" strike="noStrike" spc="-1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1200">
                <a:tc vMerge="1">
                  <a:txBody>
                    <a:bodyPr/>
                    <a:lstStyle/>
                    <a:p>
                      <a:endParaRPr lang="sr-Latn-RS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800" b="1" strike="noStrike" spc="-1">
                          <a:solidFill>
                            <a:srgbClr val="0D0D0D"/>
                          </a:solidFill>
                          <a:latin typeface="Calibri"/>
                        </a:rPr>
                        <a:t>PROSJEČNA OCJENA USPJEHA</a:t>
                      </a:r>
                      <a:endParaRPr lang="hr-HR" sz="1800" b="1" strike="noStrike" spc="-1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2000" b="1" strike="noStrike" spc="-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4.73</a:t>
                      </a:r>
                      <a:endParaRPr lang="hr-HR" sz="2000" b="1" strike="noStrike" spc="-1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31" name="Table 2"/>
          <p:cNvGraphicFramePr/>
          <p:nvPr>
            <p:extLst>
              <p:ext uri="{D42A27DB-BD31-4B8C-83A1-F6EECF244321}">
                <p14:modId xmlns:p14="http://schemas.microsoft.com/office/powerpoint/2010/main" val="2656842116"/>
              </p:ext>
            </p:extLst>
          </p:nvPr>
        </p:nvGraphicFramePr>
        <p:xfrm>
          <a:off x="1523880" y="1397160"/>
          <a:ext cx="6095880" cy="1056640"/>
        </p:xfrm>
        <a:graphic>
          <a:graphicData uri="http://schemas.openxmlformats.org/drawingml/2006/table">
            <a:tbl>
              <a:tblPr/>
              <a:tblGrid>
                <a:gridCol w="6095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  <a:tabLst>
                          <a:tab pos="0" algn="l"/>
                        </a:tabLst>
                      </a:pPr>
                      <a:r>
                        <a:rPr lang="hr-HR" sz="2000" b="1" strike="noStrike" spc="-1" dirty="0">
                          <a:solidFill>
                            <a:srgbClr val="0D0D0D"/>
                          </a:solidFill>
                          <a:latin typeface="Calibri"/>
                        </a:rPr>
                        <a:t>DOPUNSKA, DODATNA, </a:t>
                      </a:r>
                      <a:endParaRPr lang="hr-HR" sz="2000" b="1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  <a:tabLst>
                          <a:tab pos="0" algn="l"/>
                        </a:tabLst>
                      </a:pPr>
                      <a:r>
                        <a:rPr lang="hr-HR" sz="2000" b="1" strike="noStrike" spc="-1" dirty="0">
                          <a:solidFill>
                            <a:srgbClr val="0D0D0D"/>
                          </a:solidFill>
                          <a:latin typeface="Calibri"/>
                        </a:rPr>
                        <a:t>IZVANNASTAVNA I IZVANŠKOLSKA </a:t>
                      </a:r>
                      <a:endParaRPr lang="hr-HR" sz="2000" b="1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hr-HR" sz="20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2" name="Table 1"/>
          <p:cNvGraphicFramePr/>
          <p:nvPr>
            <p:extLst>
              <p:ext uri="{D42A27DB-BD31-4B8C-83A1-F6EECF244321}">
                <p14:modId xmlns:p14="http://schemas.microsoft.com/office/powerpoint/2010/main" val="1882575133"/>
              </p:ext>
            </p:extLst>
          </p:nvPr>
        </p:nvGraphicFramePr>
        <p:xfrm>
          <a:off x="395280" y="981000"/>
          <a:ext cx="8229240" cy="935640"/>
        </p:xfrm>
        <a:graphic>
          <a:graphicData uri="http://schemas.openxmlformats.org/drawingml/2006/table">
            <a:tbl>
              <a:tblPr/>
              <a:tblGrid>
                <a:gridCol w="5486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5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800" b="0" strike="noStrike" spc="-1">
                          <a:solidFill>
                            <a:srgbClr val="0D0D0D"/>
                          </a:solidFill>
                          <a:latin typeface="Calibri"/>
                        </a:rPr>
                        <a:t>NEGATIVNE OCJENE NA KRAJU ŠKOLSKE GODINE</a:t>
                      </a:r>
                      <a:endParaRPr lang="hr-HR" sz="1800" b="0" strike="noStrike" spc="-1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8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 lang="hr-HR" sz="1800" b="1" strike="noStrike" spc="-1" dirty="0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3" name="Table 2"/>
          <p:cNvGraphicFramePr/>
          <p:nvPr>
            <p:extLst>
              <p:ext uri="{D42A27DB-BD31-4B8C-83A1-F6EECF244321}">
                <p14:modId xmlns:p14="http://schemas.microsoft.com/office/powerpoint/2010/main" val="1399075939"/>
              </p:ext>
            </p:extLst>
          </p:nvPr>
        </p:nvGraphicFramePr>
        <p:xfrm>
          <a:off x="395640" y="2421000"/>
          <a:ext cx="8229240" cy="936000"/>
        </p:xfrm>
        <a:graphic>
          <a:graphicData uri="http://schemas.openxmlformats.org/drawingml/2006/table">
            <a:tbl>
              <a:tblPr/>
              <a:tblGrid>
                <a:gridCol w="5485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6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800" b="0" strike="noStrike" spc="-1">
                          <a:solidFill>
                            <a:srgbClr val="0D0D0D"/>
                          </a:solidFill>
                          <a:latin typeface="Calibri"/>
                        </a:rPr>
                        <a:t>BROJ UČENIKA KOJI NISU ZAVRŠILI ŠKOLSKU GODINU</a:t>
                      </a:r>
                      <a:endParaRPr lang="hr-HR" sz="1800" b="0" strike="noStrike" spc="-1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800" b="1" strike="noStrike" spc="-1" dirty="0">
                          <a:solidFill>
                            <a:srgbClr val="0D0D0D"/>
                          </a:solidFill>
                          <a:latin typeface="Calibri"/>
                        </a:rPr>
                        <a:t>0</a:t>
                      </a:r>
                      <a:endParaRPr lang="hr-HR" sz="1800" b="1" strike="noStrike" spc="-1" dirty="0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4" name="Table 3"/>
          <p:cNvGraphicFramePr/>
          <p:nvPr>
            <p:extLst>
              <p:ext uri="{D42A27DB-BD31-4B8C-83A1-F6EECF244321}">
                <p14:modId xmlns:p14="http://schemas.microsoft.com/office/powerpoint/2010/main" val="609036459"/>
              </p:ext>
            </p:extLst>
          </p:nvPr>
        </p:nvGraphicFramePr>
        <p:xfrm>
          <a:off x="395640" y="5517360"/>
          <a:ext cx="8229240" cy="864000"/>
        </p:xfrm>
        <a:graphic>
          <a:graphicData uri="http://schemas.openxmlformats.org/drawingml/2006/table">
            <a:tbl>
              <a:tblPr/>
              <a:tblGrid>
                <a:gridCol w="5485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64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800" b="0" strike="noStrike" spc="-1">
                          <a:solidFill>
                            <a:srgbClr val="0D0D0D"/>
                          </a:solidFill>
                          <a:latin typeface="Calibri"/>
                        </a:rPr>
                        <a:t>BROJ UČENIKA KOJI PRELAZE U NOVU ŠKOLSKU GODINU </a:t>
                      </a:r>
                      <a:endParaRPr lang="hr-HR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800" b="0" strike="noStrike" spc="-1">
                          <a:solidFill>
                            <a:srgbClr val="0D0D0D"/>
                          </a:solidFill>
                          <a:latin typeface="Calibri"/>
                        </a:rPr>
                        <a:t>S JEDNOM (1) NEGATIVNOM OCJENOM</a:t>
                      </a:r>
                      <a:endParaRPr lang="hr-HR" sz="1800" b="0" strike="noStrike" spc="-1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800" b="1" strike="noStrike" spc="-1" dirty="0">
                          <a:solidFill>
                            <a:srgbClr val="0D0D0D"/>
                          </a:solidFill>
                          <a:latin typeface="Calibri"/>
                        </a:rPr>
                        <a:t>0</a:t>
                      </a:r>
                      <a:endParaRPr lang="hr-HR" sz="1800" b="1" strike="noStrike" spc="-1" dirty="0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5" name="Table 4"/>
          <p:cNvGraphicFramePr/>
          <p:nvPr>
            <p:extLst>
              <p:ext uri="{D42A27DB-BD31-4B8C-83A1-F6EECF244321}">
                <p14:modId xmlns:p14="http://schemas.microsoft.com/office/powerpoint/2010/main" val="1900045104"/>
              </p:ext>
            </p:extLst>
          </p:nvPr>
        </p:nvGraphicFramePr>
        <p:xfrm>
          <a:off x="395280" y="4005000"/>
          <a:ext cx="8229240" cy="864000"/>
        </p:xfrm>
        <a:graphic>
          <a:graphicData uri="http://schemas.openxmlformats.org/drawingml/2006/table">
            <a:tbl>
              <a:tblPr/>
              <a:tblGrid>
                <a:gridCol w="5485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64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800" b="0" strike="noStrike" spc="-1" dirty="0">
                          <a:solidFill>
                            <a:srgbClr val="0D0D0D"/>
                          </a:solidFill>
                          <a:latin typeface="Calibri"/>
                          <a:ea typeface="Times New Roman"/>
                        </a:rPr>
                        <a:t>IZOSTANCI </a:t>
                      </a:r>
                      <a:endParaRPr lang="hr-HR" sz="1800" b="0" strike="noStrike" spc="-1" dirty="0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800" b="0" strike="noStrike" spc="-1" dirty="0">
                          <a:solidFill>
                            <a:schemeClr val="bg1"/>
                          </a:solidFill>
                          <a:latin typeface="Calibri"/>
                        </a:rPr>
                        <a:t>OPRAVDANI – </a:t>
                      </a:r>
                      <a:r>
                        <a:rPr lang="hr-HR" sz="1800" b="1" strike="noStrike" spc="-1" dirty="0">
                          <a:solidFill>
                            <a:schemeClr val="bg1"/>
                          </a:solidFill>
                          <a:latin typeface="Calibri"/>
                        </a:rPr>
                        <a:t>48 784</a:t>
                      </a:r>
                      <a:endParaRPr lang="hr-HR" sz="1800" b="0" strike="noStrike" spc="-1" dirty="0">
                        <a:solidFill>
                          <a:schemeClr val="bg1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800" b="0" strike="noStrike" spc="-1" dirty="0">
                          <a:solidFill>
                            <a:schemeClr val="bg1"/>
                          </a:solidFill>
                          <a:latin typeface="Calibri"/>
                        </a:rPr>
                        <a:t>NEOPRAVDANI - </a:t>
                      </a:r>
                      <a:r>
                        <a:rPr lang="hr-HR" sz="1800" b="1" strike="noStrike" spc="-1" dirty="0">
                          <a:solidFill>
                            <a:schemeClr val="bg1"/>
                          </a:solidFill>
                          <a:latin typeface="Calibri"/>
                        </a:rPr>
                        <a:t>104</a:t>
                      </a:r>
                      <a:endParaRPr lang="hr-HR" sz="1800" b="0" strike="noStrike" spc="-1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CustomShape 1"/>
          <p:cNvSpPr/>
          <p:nvPr/>
        </p:nvSpPr>
        <p:spPr>
          <a:xfrm>
            <a:off x="539640" y="450360"/>
            <a:ext cx="8228880" cy="1353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25000" lnSpcReduction="20000"/>
          </a:bodyPr>
          <a:lstStyle/>
          <a:p>
            <a:pPr algn="ctr">
              <a:lnSpc>
                <a:spcPct val="100000"/>
              </a:lnSpc>
            </a:pPr>
            <a:r>
              <a:rPr lang="hr-HR" sz="1800" b="0" strike="noStrike" cap="all" spc="-1" dirty="0">
                <a:solidFill>
                  <a:srgbClr val="FFFFFF"/>
                </a:solidFill>
                <a:latin typeface="Calibri Light"/>
              </a:rPr>
              <a:t>UCENICI S RJEŠENJEM O PRIMJERENOM PROGRAMU ŠKOLOVANJA </a:t>
            </a:r>
            <a:r>
              <a:rPr lang="hr-HR" sz="1200" b="0" strike="noStrike" cap="all" spc="-1" dirty="0">
                <a:solidFill>
                  <a:srgbClr val="FFFFFF"/>
                </a:solidFill>
                <a:latin typeface="Calibri Light"/>
              </a:rPr>
              <a:t>(čl.5.i čl.6. Pravilnika o osnovnoškolskom i srednjoškolskom odgoju i obrazovanju učenika s teškoćama razvoju)</a:t>
            </a:r>
            <a:br>
              <a:rPr dirty="0"/>
            </a:br>
            <a:br>
              <a:rPr dirty="0"/>
            </a:br>
            <a:br>
              <a:rPr dirty="0"/>
            </a:br>
            <a:br>
              <a:rPr dirty="0"/>
            </a:br>
            <a:br>
              <a:rPr dirty="0"/>
            </a:br>
            <a:br>
              <a:rPr dirty="0"/>
            </a:br>
            <a:br>
              <a:rPr dirty="0"/>
            </a:br>
            <a:br>
              <a:rPr dirty="0"/>
            </a:br>
            <a:br>
              <a:rPr dirty="0"/>
            </a:br>
            <a:br>
              <a:rPr dirty="0"/>
            </a:br>
            <a:br>
              <a:rPr dirty="0"/>
            </a:br>
            <a:br>
              <a:rPr dirty="0"/>
            </a:br>
            <a:br>
              <a:rPr dirty="0"/>
            </a:br>
            <a:br>
              <a:rPr dirty="0"/>
            </a:br>
            <a:br>
              <a:rPr dirty="0"/>
            </a:br>
            <a:br>
              <a:rPr dirty="0"/>
            </a:br>
            <a:br>
              <a:rPr dirty="0"/>
            </a:br>
            <a:br>
              <a:rPr dirty="0"/>
            </a:br>
            <a:br>
              <a:rPr dirty="0"/>
            </a:br>
            <a:br>
              <a:rPr dirty="0"/>
            </a:br>
            <a:br>
              <a:rPr dirty="0"/>
            </a:br>
            <a:r>
              <a:rPr lang="hr-HR" sz="8000" b="1" strike="noStrike" cap="all" spc="-1" dirty="0">
                <a:solidFill>
                  <a:schemeClr val="bg1"/>
                </a:solidFill>
                <a:latin typeface="Calibri Light"/>
              </a:rPr>
              <a:t>UČENICI S RJEŠENJEM O PRIMJERENOM PROGRAMU </a:t>
            </a:r>
            <a:r>
              <a:rPr lang="hr-HR" sz="8000" b="1" cap="all" spc="-1" dirty="0">
                <a:solidFill>
                  <a:schemeClr val="bg1"/>
                </a:solidFill>
                <a:latin typeface="Calibri Light"/>
              </a:rPr>
              <a:t>ODGOJA I OBRAZOVANJA</a:t>
            </a:r>
            <a:r>
              <a:rPr lang="hr-HR" sz="8000" b="1" strike="noStrike" cap="all" spc="-1" dirty="0">
                <a:solidFill>
                  <a:schemeClr val="bg1"/>
                </a:solidFill>
                <a:latin typeface="Calibri Light"/>
              </a:rPr>
              <a:t> (čl.5. i čl.6. Pravilnika o osnovnoškolskom i srednjoškolskom odgoju i obrazovanju učenika s teškoćama razvoju)</a:t>
            </a:r>
            <a:br>
              <a:rPr sz="5600" b="1" dirty="0">
                <a:solidFill>
                  <a:schemeClr val="bg1"/>
                </a:solidFill>
              </a:rPr>
            </a:br>
            <a:br>
              <a:rPr sz="5600" dirty="0">
                <a:solidFill>
                  <a:schemeClr val="bg1"/>
                </a:solidFill>
              </a:rPr>
            </a:br>
            <a:br>
              <a:rPr dirty="0"/>
            </a:br>
            <a:br>
              <a:rPr dirty="0"/>
            </a:br>
            <a:br>
              <a:rPr dirty="0"/>
            </a:br>
            <a:br>
              <a:rPr dirty="0"/>
            </a:br>
            <a:br>
              <a:rPr dirty="0"/>
            </a:br>
            <a:br>
              <a:rPr dirty="0"/>
            </a:br>
            <a:br>
              <a:rPr dirty="0"/>
            </a:br>
            <a:br>
              <a:rPr dirty="0"/>
            </a:br>
            <a:br>
              <a:rPr dirty="0"/>
            </a:br>
            <a:br>
              <a:rPr dirty="0"/>
            </a:br>
            <a:br>
              <a:rPr dirty="0"/>
            </a:br>
            <a:br>
              <a:rPr dirty="0"/>
            </a:br>
            <a:br>
              <a:rPr dirty="0"/>
            </a:br>
            <a:br>
              <a:rPr dirty="0"/>
            </a:br>
            <a:br>
              <a:rPr dirty="0"/>
            </a:br>
            <a:br>
              <a:rPr dirty="0"/>
            </a:br>
            <a:br>
              <a:rPr dirty="0"/>
            </a:br>
            <a:br>
              <a:rPr dirty="0"/>
            </a:br>
            <a:br>
              <a:rPr dirty="0"/>
            </a:br>
            <a:br>
              <a:rPr dirty="0"/>
            </a:br>
            <a:r>
              <a:rPr lang="hr-HR" sz="1800" b="0" strike="noStrike" cap="all" spc="-1" dirty="0">
                <a:solidFill>
                  <a:srgbClr val="FFFFFF"/>
                </a:solidFill>
                <a:latin typeface="Calibri Light"/>
              </a:rPr>
              <a:t>Sedam </a:t>
            </a:r>
            <a:r>
              <a:rPr lang="hr-HR" sz="1600" b="0" strike="noStrike" cap="all" spc="-1" dirty="0">
                <a:solidFill>
                  <a:srgbClr val="FFFFFF"/>
                </a:solidFill>
                <a:latin typeface="Calibri Light"/>
              </a:rPr>
              <a:t> učenika s Rješenjem o primjerenom obliku školovanja imalo je potporu u vidu POMOĆNIKA U NASTAVI/KOMUNIKACIJSKOG POSREDNIKA</a:t>
            </a:r>
            <a:br>
              <a:rPr dirty="0"/>
            </a:br>
            <a:r>
              <a:rPr lang="hr-HR" sz="1200" b="0" strike="noStrike" cap="all" spc="-1" dirty="0">
                <a:solidFill>
                  <a:srgbClr val="FFFFFF"/>
                </a:solidFill>
                <a:latin typeface="Calibri Light"/>
              </a:rPr>
              <a:t>UČUUU</a:t>
            </a:r>
            <a:endParaRPr lang="hr-HR" sz="1200" b="0" strike="noStrike" spc="-1" dirty="0">
              <a:latin typeface="Arial"/>
            </a:endParaRPr>
          </a:p>
        </p:txBody>
      </p:sp>
      <p:graphicFrame>
        <p:nvGraphicFramePr>
          <p:cNvPr id="137" name="Table 2"/>
          <p:cNvGraphicFramePr/>
          <p:nvPr>
            <p:extLst>
              <p:ext uri="{D42A27DB-BD31-4B8C-83A1-F6EECF244321}">
                <p14:modId xmlns:p14="http://schemas.microsoft.com/office/powerpoint/2010/main" val="100932599"/>
              </p:ext>
            </p:extLst>
          </p:nvPr>
        </p:nvGraphicFramePr>
        <p:xfrm>
          <a:off x="122270" y="1457324"/>
          <a:ext cx="8888380" cy="5281258"/>
        </p:xfrm>
        <a:graphic>
          <a:graphicData uri="http://schemas.openxmlformats.org/drawingml/2006/table">
            <a:tbl>
              <a:tblPr/>
              <a:tblGrid>
                <a:gridCol w="1639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89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16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3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83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715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810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7857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Vrsta primjerenog programa odgoja i obrazovanja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chemeClr val="bg2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4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Broj učenika s primjerenim programom odgoja</a:t>
                      </a:r>
                      <a:r>
                        <a:rPr lang="hr-HR" sz="1400" b="1" strike="noStrike" spc="-1" baseline="0" dirty="0">
                          <a:solidFill>
                            <a:srgbClr val="FFFFFF"/>
                          </a:solidFill>
                          <a:latin typeface="Calibri"/>
                        </a:rPr>
                        <a:t> i obrazovanja</a:t>
                      </a:r>
                      <a:r>
                        <a:rPr lang="hr-HR" sz="14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 po razredima</a:t>
                      </a:r>
                      <a:endParaRPr lang="hr-H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4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Ukupno</a:t>
                      </a:r>
                      <a:endParaRPr lang="hr-H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8974">
                <a:tc vMerge="1">
                  <a:txBody>
                    <a:bodyPr/>
                    <a:lstStyle/>
                    <a:p>
                      <a:endParaRPr lang="sr-Latn-RS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I.</a:t>
                      </a:r>
                      <a:endParaRPr lang="hr-H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II.</a:t>
                      </a:r>
                      <a:endParaRPr lang="hr-H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III.</a:t>
                      </a:r>
                      <a:endParaRPr lang="hr-H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IV.</a:t>
                      </a:r>
                      <a:endParaRPr lang="hr-H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V.</a:t>
                      </a:r>
                      <a:endParaRPr lang="hr-H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VI.</a:t>
                      </a:r>
                      <a:endParaRPr lang="hr-H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VII.</a:t>
                      </a:r>
                      <a:endParaRPr lang="hr-H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VIII.</a:t>
                      </a:r>
                      <a:endParaRPr lang="hr-H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r-Latn-RS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7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hr-HR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Redoviti program uz individualizirane postupke (čl.5.Pravilnika…)</a:t>
                      </a:r>
                      <a:endParaRPr lang="hr-H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hr-H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hr-H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hr-H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hr-H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hr-H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lang="hr-H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hr-H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hr-H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4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51</a:t>
                      </a:r>
                      <a:endParaRPr lang="hr-HR" sz="1400" b="1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15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hr-HR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Redoviti program uz prilagodbu sadržaja i individualizirane postupke (čl.6. Pravilnika…)</a:t>
                      </a:r>
                      <a:endParaRPr lang="hr-H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/</a:t>
                      </a:r>
                      <a:endParaRPr lang="hr-H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/</a:t>
                      </a:r>
                      <a:endParaRPr lang="hr-H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hr-H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hr-H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/</a:t>
                      </a:r>
                      <a:endParaRPr lang="hr-H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hr-H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/</a:t>
                      </a:r>
                      <a:endParaRPr lang="hr-H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/</a:t>
                      </a:r>
                      <a:endParaRPr lang="hr-H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4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3</a:t>
                      </a:r>
                      <a:endParaRPr lang="hr-HR" sz="1400" b="1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85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UKUPNO</a:t>
                      </a:r>
                      <a:endParaRPr lang="hr-H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400" b="0" i="0" u="none" strike="noStrike" kern="1200" cap="none" spc="-1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</a:t>
                      </a:r>
                      <a:endParaRPr kumimoji="0" lang="hr-HR" sz="1400" b="0" i="0" u="none" strike="noStrike" kern="1200" cap="none" spc="-1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hr-H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hr-H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hr-H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hr-H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lang="hr-H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hr-H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hr-H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4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hr-HR" sz="1400" b="0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7160">
                <a:tc grid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Devet učenika s Rješenjem o primjerenom programu odgoja</a:t>
                      </a:r>
                      <a:r>
                        <a:rPr lang="hr-HR" sz="1800" b="1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 obrazovanja</a:t>
                      </a:r>
                      <a:r>
                        <a:rPr lang="hr-HR" sz="1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imali su potporu u vidu pomoćnika</a:t>
                      </a:r>
                      <a:r>
                        <a:rPr lang="hr-HR" sz="1800" b="1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u nastavi.</a:t>
                      </a:r>
                      <a:br>
                        <a:rPr lang="hr-HR" sz="16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endParaRPr lang="hr-HR" sz="1600" b="0" strike="noStrike" spc="-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hr-HR" sz="1100" b="0" strike="noStrike" spc="-1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E8F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hr-HR" sz="1100" b="0" strike="noStrike" spc="-1" dirty="0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E8F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hr-HR" sz="1100" b="0" strike="noStrike" spc="-1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E8F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hr-HR" sz="1100" b="0" strike="noStrike" spc="-1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E8F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hr-HR" sz="1100" b="0" strike="noStrike" spc="-1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E8F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hr-HR" sz="1100" b="0" strike="noStrike" spc="-1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E8F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hr-HR" sz="1100" b="0" strike="noStrike" spc="-1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E8F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hr-HR" sz="1100" b="0" strike="noStrike" spc="-1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E8F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hr-HR" sz="1100" b="0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E8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684603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8" name="Table 1"/>
          <p:cNvGraphicFramePr/>
          <p:nvPr>
            <p:extLst>
              <p:ext uri="{D42A27DB-BD31-4B8C-83A1-F6EECF244321}">
                <p14:modId xmlns:p14="http://schemas.microsoft.com/office/powerpoint/2010/main" val="2067943400"/>
              </p:ext>
            </p:extLst>
          </p:nvPr>
        </p:nvGraphicFramePr>
        <p:xfrm>
          <a:off x="1" y="-1"/>
          <a:ext cx="9144000" cy="6446767"/>
        </p:xfrm>
        <a:graphic>
          <a:graphicData uri="http://schemas.openxmlformats.org/drawingml/2006/table">
            <a:tbl>
              <a:tblPr/>
              <a:tblGrid>
                <a:gridCol w="23784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67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8927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8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RAD LOGOPEDA</a:t>
                      </a:r>
                      <a:endParaRPr lang="hr-HR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8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ŠKOLSKA GODINA 2023./2024.</a:t>
                      </a:r>
                      <a:endParaRPr lang="hr-HR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411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hr-HR" sz="1100" b="1" strike="noStrike" spc="-1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200" b="1" strike="noStrike" spc="-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NEPOSREDNI ODGOJNO-OBRAZOVNI RAD S UČENICIMA S TEŠKOĆAMA</a:t>
                      </a:r>
                      <a:endParaRPr lang="hr-HR" sz="1200" b="0" strike="noStrike" spc="-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Rehabilitacijski individualni  i skupni rad s učenicima s teškoćama-  33 učenika u </a:t>
                      </a:r>
                      <a:r>
                        <a:rPr lang="hr-HR" sz="1200" b="0" strike="noStrike" spc="-1" dirty="0" err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logopedskoj</a:t>
                      </a: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terapiji</a:t>
                      </a:r>
                      <a:endParaRPr lang="hr-HR" sz="1200" b="0" strike="noStrike" spc="-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Neposredni rad s učenicima radi provođenja dijagnostičkog procesa te </a:t>
                      </a:r>
                      <a:r>
                        <a:rPr lang="hr-HR" sz="1200" b="0" strike="noStrike" spc="-1" dirty="0" err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logopedske</a:t>
                      </a: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trijaže </a:t>
                      </a:r>
                      <a:endParaRPr lang="hr-HR" sz="1200" b="0" strike="noStrike" spc="-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Govorno-jezična procjena u postupku utvrđivanja psihofizičkog stanja učenika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Procjena spremnosti djece za upis u 1.razred</a:t>
                      </a:r>
                      <a:endParaRPr lang="hr-HR" sz="1200" b="0" strike="noStrike" spc="-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200" b="1" strike="noStrike" spc="-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1.razredi</a:t>
                      </a: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</a:t>
                      </a:r>
                      <a:r>
                        <a:rPr lang="hr-HR" sz="1200" b="1" strike="noStrike" spc="-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radionice- igre i aktivnosti za poticanje i razvijanje vještine čitanja, u okviru volonterskog projekta „Čitam, dam, sretan sam!” te nacionalne kampanje „Čitaj mi!”</a:t>
                      </a:r>
                      <a:endParaRPr lang="hr-HR" sz="1200" b="1" strike="noStrike" spc="-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 b="1" strike="noStrike" spc="-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1.c i 1.d razredi: radionice  </a:t>
                      </a:r>
                      <a:r>
                        <a:rPr lang="pl-PL" sz="1200" b="1" strike="noStrike" spc="-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 okviru projekta "Bajke koje su pošle po krivu" u cilju razvijanja</a:t>
                      </a:r>
                      <a:r>
                        <a:rPr lang="pl-PL" sz="1200" b="1" strike="noStrike" spc="-1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higijenskih navika.</a:t>
                      </a:r>
                      <a:endParaRPr lang="hr-HR" sz="1200" b="1" strike="noStrike" spc="-1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 b="1" strike="noStrike" spc="-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5.razredi: radionice u sklopu projekta „Prevencija</a:t>
                      </a:r>
                      <a:r>
                        <a:rPr lang="hr-HR" sz="1200" b="1" strike="noStrike" spc="-1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e-nasilja</a:t>
                      </a:r>
                      <a:r>
                        <a:rPr lang="hr-HR" sz="1200" b="1" strike="noStrike" spc="-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(Prednosti i nedostaci interneta)”</a:t>
                      </a:r>
                      <a:endParaRPr kumimoji="0" lang="hr-HR" sz="1200" b="1" i="0" u="none" strike="noStrike" kern="1200" cap="none" spc="-1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200" b="1" strike="noStrike" spc="-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Radionice s učenicima 2.</a:t>
                      </a:r>
                      <a:r>
                        <a:rPr lang="hr-HR" sz="1200" b="1" strike="noStrike" spc="-1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razreda</a:t>
                      </a:r>
                      <a:r>
                        <a:rPr lang="hr-HR" sz="1200" b="1" strike="noStrike" spc="-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u sklopu projekta „Svi</a:t>
                      </a:r>
                      <a:r>
                        <a:rPr lang="hr-HR" sz="1200" b="1" strike="noStrike" spc="-1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različiti-svi jednaki</a:t>
                      </a:r>
                      <a:r>
                        <a:rPr lang="hr-HR" sz="1200" b="1" strike="noStrike" spc="-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” u cilju </a:t>
                      </a:r>
                      <a:r>
                        <a:rPr lang="hr-HR" sz="1200" b="1" strike="noStrike" spc="-1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boljeg razumijevanja i prihvaćanja osoba s invaliditetom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200" b="1" strike="noStrike" spc="-1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6.a,5.c,5.d razredi: radionice na temu Tolerancije u cilju razvijanja međusobne tolerancije i uvažavanja prava „biti drugačiji”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200" b="1" strike="noStrike" spc="-1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Neposredni rad s učenicima uključenim u </a:t>
                      </a:r>
                      <a:r>
                        <a:rPr lang="hr-HR" sz="1200" b="1" strike="noStrike" spc="-1" baseline="0" dirty="0" err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logopedsku</a:t>
                      </a:r>
                      <a:r>
                        <a:rPr lang="hr-HR" sz="1200" b="1" strike="noStrike" spc="-1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terapiju u sklopu humanitarno-edukativnog programa „Škole za Afriku” u cilju pomoći u cilju pomoći afričkoj djeci da ostvare pravo na obrazovanje te  širenju ozračja solidarnosti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200" b="1" strike="noStrike" spc="-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Neposredni rad s učenicima uključenim u </a:t>
                      </a:r>
                      <a:r>
                        <a:rPr lang="hr-HR" sz="1200" b="1" strike="noStrike" spc="-1" dirty="0" err="1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logopedsku</a:t>
                      </a:r>
                      <a:r>
                        <a:rPr lang="hr-HR" sz="1200" b="1" strike="noStrike" spc="-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terapiju u sklopu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200" b="1" strike="noStrike" spc="-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međužupanijskog projekta ”Knjige koje putuju” povodom</a:t>
                      </a:r>
                      <a:r>
                        <a:rPr lang="hr-HR" sz="1200" b="1" strike="noStrike" spc="-1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hr-HR" sz="1200" b="1" strike="noStrike" spc="-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150.god. rođenja IBM u cilju promicanja aktivnog čitanja i likovnog</a:t>
                      </a:r>
                      <a:r>
                        <a:rPr lang="hr-HR" sz="1200" b="1" strike="noStrike" spc="-1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izražavanja</a:t>
                      </a:r>
                      <a:r>
                        <a:rPr lang="hr-HR" sz="1200" b="1" strike="noStrike" spc="-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kod učenika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200" b="1" strike="noStrike" spc="-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Neposredni rad s učenicima od 1.-8- razreda uključenim u </a:t>
                      </a:r>
                      <a:r>
                        <a:rPr lang="hr-HR" sz="1200" b="1" strike="noStrike" spc="-1" dirty="0" err="1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logopedsku</a:t>
                      </a:r>
                      <a:r>
                        <a:rPr lang="hr-HR" sz="1200" b="1" strike="noStrike" spc="-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terapiju u sklopu projekta „Čitam lakše!” s ciljem bolje dostupnosti digitalnih sadržaja te uporabe istih prilagođenih  korisnicima s disleksijom i poteškoćama u čitanju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hr-HR" sz="1200" b="1" strike="noStrike" spc="-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Tijekom školske godine</a:t>
                      </a:r>
                      <a:endParaRPr lang="hr-HR" sz="1200" b="1" strike="noStrike" spc="-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hr-HR" sz="1200" b="1" strike="noStrike" spc="-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  <a:defRPr/>
                      </a:pPr>
                      <a:endParaRPr lang="hr-HR" sz="1200" b="1" strike="noStrike" spc="-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hr-HR" sz="1200" b="1" strike="noStrike" spc="-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hr-HR" sz="1200" b="1" strike="noStrike" spc="-1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hr-HR" sz="1200" b="1" strike="noStrike" spc="-1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hr-HR" sz="1200" b="1" strike="noStrike" spc="-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Ožujak-</a:t>
                      </a:r>
                      <a:r>
                        <a:rPr lang="hr-HR" sz="1200" b="1" strike="noStrike" spc="-1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hr-HR" sz="1200" b="1" strike="noStrike" spc="-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lipanj</a:t>
                      </a:r>
                      <a:endParaRPr lang="hr-HR" sz="1200" b="1" strike="noStrike" spc="-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hr-HR" sz="1200" b="1" strike="noStrike" spc="-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Siječanj-</a:t>
                      </a:r>
                      <a:r>
                        <a:rPr lang="hr-HR" sz="1200" b="1" strike="noStrike" spc="-1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veljača</a:t>
                      </a:r>
                      <a:endParaRPr lang="hr-HR" sz="1200" b="1" strike="noStrike" spc="-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hr-HR" sz="1200" b="1" strike="noStrike" spc="-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hr-HR" sz="1200" b="1" strike="noStrike" spc="-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hr-HR" sz="1200" b="1" strike="noStrike" spc="-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Lipanj</a:t>
                      </a: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hr-HR" sz="1200" b="1" strike="noStrike" spc="-1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hr-HR" sz="1200" b="1" strike="noStrike" spc="-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Prosinac</a:t>
                      </a: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hr-HR" sz="1200" b="1" strike="noStrike" spc="-1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hr-HR" sz="1200" b="1" strike="noStrike" spc="-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Prosinac</a:t>
                      </a: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hr-HR" sz="1200" b="1" strike="noStrike" spc="-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hr-HR" sz="1200" b="1" strike="noStrike" spc="-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Studeni</a:t>
                      </a: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hr-HR" sz="1200" b="1" strike="noStrike" spc="-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hr-HR" sz="1200" b="1" strike="noStrike" spc="-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hr-HR" sz="1200" b="1" strike="noStrike" spc="-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Tijekom školske godine</a:t>
                      </a: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hr-HR" sz="1200" b="1" strike="noStrike" spc="-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hr-HR" sz="1200" b="1" strike="noStrike" spc="-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hr-HR" sz="1200" b="1" strike="noStrike" spc="-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hr-HR" sz="1200" b="1" strike="noStrike" spc="-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Travanj, svibanj</a:t>
                      </a: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hr-HR" sz="1200" b="1" strike="noStrike" spc="-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hr-HR" sz="1200" b="1" strike="noStrike" spc="-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hr-HR" sz="1200" b="1" strike="noStrike" spc="-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  <a:defRPr/>
                      </a:pPr>
                      <a:r>
                        <a:rPr lang="hr-HR" sz="1200" b="1" strike="noStrike" spc="-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Tijekom školske godine</a:t>
                      </a:r>
                      <a:endParaRPr lang="hr-HR" sz="1200" b="1" strike="noStrike" spc="-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hr-HR" sz="1100" b="0" strike="noStrike" spc="-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ic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58710"/>
              </p:ext>
            </p:extLst>
          </p:nvPr>
        </p:nvGraphicFramePr>
        <p:xfrm>
          <a:off x="138546" y="1165960"/>
          <a:ext cx="8848436" cy="2729193"/>
        </p:xfrm>
        <a:graphic>
          <a:graphicData uri="http://schemas.openxmlformats.org/drawingml/2006/table">
            <a:tbl>
              <a:tblPr/>
              <a:tblGrid>
                <a:gridCol w="2301556">
                  <a:extLst>
                    <a:ext uri="{9D8B030D-6E8A-4147-A177-3AD203B41FA5}">
                      <a16:colId xmlns:a16="http://schemas.microsoft.com/office/drawing/2014/main" val="2268106141"/>
                    </a:ext>
                  </a:extLst>
                </a:gridCol>
                <a:gridCol w="4269824">
                  <a:extLst>
                    <a:ext uri="{9D8B030D-6E8A-4147-A177-3AD203B41FA5}">
                      <a16:colId xmlns:a16="http://schemas.microsoft.com/office/drawing/2014/main" val="3184986119"/>
                    </a:ext>
                  </a:extLst>
                </a:gridCol>
                <a:gridCol w="2277056">
                  <a:extLst>
                    <a:ext uri="{9D8B030D-6E8A-4147-A177-3AD203B41FA5}">
                      <a16:colId xmlns:a16="http://schemas.microsoft.com/office/drawing/2014/main" val="2877528626"/>
                    </a:ext>
                  </a:extLst>
                </a:gridCol>
              </a:tblGrid>
              <a:tr h="7916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hr-HR" sz="1200" b="1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2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NEPOSREDNI ODGOJNO-OBRAZOVNI RAD S UČITELJIMA</a:t>
                      </a:r>
                      <a:endParaRPr lang="hr-HR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Pomoć učiteljima u planiranju i programiranju rada te  izradi Individualiziranih kurikuluma za učenike s teškoćama</a:t>
                      </a:r>
                      <a:endParaRPr lang="hr-HR" sz="12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Praćenje obrazovnih postignuća učenika s teškoćama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hr-HR" sz="1200" b="0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hr-HR" sz="1200" b="0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Tijekom školske godine</a:t>
                      </a: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hr-HR" sz="1200" b="0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748511"/>
                  </a:ext>
                </a:extLst>
              </a:tr>
              <a:tr h="9658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hr-HR" sz="1200" b="1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hr-HR" sz="12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NEPOSREDNI ODGOJNO-OBRAZOVNI RAD S RODITELJIMA</a:t>
                      </a:r>
                      <a:endParaRPr lang="hr-HR" sz="12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hr-HR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Upoznavanje roditelja s vrstom, stupnjem i značajkama teškoća, davanje stručnih savjeta i naputaka </a:t>
                      </a:r>
                      <a:endParaRPr lang="hr-HR" sz="12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Upoznavanje s postupkom utvrđivanja</a:t>
                      </a:r>
                      <a:r>
                        <a:rPr lang="hr-HR" sz="1200" b="0" strike="noStrike" spc="-1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psihofizičkog stanja djeteta/ učenika, </a:t>
                      </a: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promjene programa školovanja te</a:t>
                      </a:r>
                      <a:r>
                        <a:rPr lang="hr-HR" sz="1200" b="0" strike="noStrike" spc="-1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Individualiziranim </a:t>
                      </a:r>
                      <a:r>
                        <a:rPr lang="hr-HR" sz="1200" b="0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kurikulumima</a:t>
                      </a:r>
                      <a:endParaRPr lang="hr-HR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hr-HR" sz="1200" b="0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hr-HR" sz="1200" b="0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Tijekom školske godine</a:t>
                      </a:r>
                      <a:endParaRPr lang="hr-HR" sz="12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hr-HR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5631191"/>
                  </a:ext>
                </a:extLst>
              </a:tr>
              <a:tr h="9003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2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SURADNJA S RAVNATELJEM, STRUČNIM SURADNICIMA TE VANJSKIM USTANOVAMA </a:t>
                      </a:r>
                      <a:endParaRPr lang="hr-HR" sz="12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Suradnja s ravnateljem  i stručnim suradnicima, školskim liječnicom, Gradskim uredom za obrazovanje, sport i mlade, s djelatnicima predškolskih ustanova, sa specijalističkim ustanovama,</a:t>
                      </a:r>
                      <a:r>
                        <a:rPr lang="hr-HR" sz="1200" b="0" strike="noStrike" spc="-1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ERF-om</a:t>
                      </a: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, COO „Vinko Bek”...</a:t>
                      </a:r>
                      <a:endParaRPr lang="hr-HR" sz="12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hr-HR" sz="1200" b="0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Tijekom školske godine</a:t>
                      </a:r>
                      <a:endParaRPr lang="hr-HR" sz="1200" b="0" strike="noStrike" spc="-1" dirty="0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746746"/>
                  </a:ext>
                </a:extLst>
              </a:tr>
            </a:tbl>
          </a:graphicData>
        </a:graphic>
      </p:graphicFrame>
      <p:graphicFrame>
        <p:nvGraphicFramePr>
          <p:cNvPr id="3" name="Tablic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801344"/>
              </p:ext>
            </p:extLst>
          </p:nvPr>
        </p:nvGraphicFramePr>
        <p:xfrm>
          <a:off x="263575" y="76489"/>
          <a:ext cx="8584480" cy="946572"/>
        </p:xfrm>
        <a:graphic>
          <a:graphicData uri="http://schemas.openxmlformats.org/drawingml/2006/table">
            <a:tbl>
              <a:tblPr/>
              <a:tblGrid>
                <a:gridCol w="2808000">
                  <a:extLst>
                    <a:ext uri="{9D8B030D-6E8A-4147-A177-3AD203B41FA5}">
                      <a16:colId xmlns:a16="http://schemas.microsoft.com/office/drawing/2014/main" val="156188501"/>
                    </a:ext>
                  </a:extLst>
                </a:gridCol>
                <a:gridCol w="3557825">
                  <a:extLst>
                    <a:ext uri="{9D8B030D-6E8A-4147-A177-3AD203B41FA5}">
                      <a16:colId xmlns:a16="http://schemas.microsoft.com/office/drawing/2014/main" val="2572022944"/>
                    </a:ext>
                  </a:extLst>
                </a:gridCol>
                <a:gridCol w="2218655">
                  <a:extLst>
                    <a:ext uri="{9D8B030D-6E8A-4147-A177-3AD203B41FA5}">
                      <a16:colId xmlns:a16="http://schemas.microsoft.com/office/drawing/2014/main" val="3639123759"/>
                    </a:ext>
                  </a:extLst>
                </a:gridCol>
              </a:tblGrid>
              <a:tr h="946572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hr-HR" sz="1600" b="1" strike="noStrike" spc="-1" dirty="0">
                        <a:solidFill>
                          <a:srgbClr val="FFFFFF"/>
                        </a:solidFill>
                        <a:latin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hr-HR" sz="1800" b="1" strike="noStrike" spc="-1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RAD LOGOPEDA</a:t>
                      </a:r>
                      <a:endParaRPr lang="hr-HR" sz="1800" b="0" strike="noStrike" spc="-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hr-HR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hr-HR" sz="1800" b="1" strike="noStrike" spc="-1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ŠKOLSKA GODINA 2023./2024.</a:t>
                      </a:r>
                      <a:endParaRPr lang="hr-HR" sz="1800" b="0" strike="noStrike" spc="-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hr-HR" sz="1600" b="0" strike="noStrike" spc="-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6250030"/>
                  </a:ext>
                </a:extLst>
              </a:tr>
            </a:tbl>
          </a:graphicData>
        </a:graphic>
      </p:graphicFrame>
      <p:graphicFrame>
        <p:nvGraphicFramePr>
          <p:cNvPr id="4" name="Tablic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023538"/>
              </p:ext>
            </p:extLst>
          </p:nvPr>
        </p:nvGraphicFramePr>
        <p:xfrm>
          <a:off x="134265" y="4091709"/>
          <a:ext cx="8848434" cy="2205181"/>
        </p:xfrm>
        <a:graphic>
          <a:graphicData uri="http://schemas.openxmlformats.org/drawingml/2006/table">
            <a:tbl>
              <a:tblPr/>
              <a:tblGrid>
                <a:gridCol w="2310421">
                  <a:extLst>
                    <a:ext uri="{9D8B030D-6E8A-4147-A177-3AD203B41FA5}">
                      <a16:colId xmlns:a16="http://schemas.microsoft.com/office/drawing/2014/main" val="2904997135"/>
                    </a:ext>
                  </a:extLst>
                </a:gridCol>
                <a:gridCol w="4251139">
                  <a:extLst>
                    <a:ext uri="{9D8B030D-6E8A-4147-A177-3AD203B41FA5}">
                      <a16:colId xmlns:a16="http://schemas.microsoft.com/office/drawing/2014/main" val="3828140732"/>
                    </a:ext>
                  </a:extLst>
                </a:gridCol>
                <a:gridCol w="2286874">
                  <a:extLst>
                    <a:ext uri="{9D8B030D-6E8A-4147-A177-3AD203B41FA5}">
                      <a16:colId xmlns:a16="http://schemas.microsoft.com/office/drawing/2014/main" val="3670463020"/>
                    </a:ext>
                  </a:extLst>
                </a:gridCol>
              </a:tblGrid>
              <a:tr h="1427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hr-HR" sz="1200" b="1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hr-HR" sz="1200" b="1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2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PLANIRANJE I PROGRAMIRANJE</a:t>
                      </a:r>
                      <a:endParaRPr lang="hr-HR" sz="12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hr-HR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hr-HR" sz="1200" b="0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Godišnji, izvedbeni i mjesečni plan i program rada logopeda</a:t>
                      </a:r>
                      <a:endParaRPr lang="hr-HR" sz="12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Izrada individualnih  planova i programa rada za učenike </a:t>
                      </a:r>
                      <a:endParaRPr lang="hr-HR" sz="12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Sudjelovanje u izradi Individualiziranih kurikuluma  za učenike s teškoćama</a:t>
                      </a:r>
                      <a:endParaRPr lang="hr-HR" sz="12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Prijedlozi i mišljenja za promjene programa</a:t>
                      </a:r>
                      <a:r>
                        <a:rPr lang="hr-HR" sz="1200" b="0" strike="noStrike" spc="-1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odgoja i obrazovanja</a:t>
                      </a:r>
                      <a:endParaRPr lang="hr-HR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hr-HR" sz="1200" b="0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Rujan</a:t>
                      </a:r>
                      <a:endParaRPr lang="hr-HR" sz="12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hr-HR" sz="12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Tijekom školske godine</a:t>
                      </a:r>
                      <a:endParaRPr lang="hr-HR" sz="12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hr-HR" sz="12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hr-HR" sz="1200" b="0" strike="noStrike" spc="-1" dirty="0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366739"/>
                  </a:ext>
                </a:extLst>
              </a:tr>
              <a:tr h="7775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hr-HR" sz="1200" b="1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2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PRIPREMANJE ZA NEPOSREDNI RAD </a:t>
                      </a:r>
                      <a:endParaRPr lang="hr-HR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hr-HR" sz="1200" b="0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Pripremanje za neposredni rad s učenicima s teškoćama</a:t>
                      </a:r>
                      <a:endParaRPr lang="hr-HR" sz="12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Izrada didaktičkog i instruktivnog materijala</a:t>
                      </a:r>
                      <a:endParaRPr lang="hr-HR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hr-HR" sz="12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hr-HR" sz="12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Tijekom školske godine</a:t>
                      </a:r>
                      <a:endParaRPr lang="hr-HR" sz="1200" b="0" strike="noStrike" spc="-1" dirty="0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6866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2660802"/>
      </p:ext>
    </p:extLst>
  </p:cSld>
  <p:clrMapOvr>
    <a:masterClrMapping/>
  </p:clrMapOvr>
</p:sld>
</file>

<file path=ppt/theme/theme1.xml><?xml version="1.0" encoding="utf-8"?>
<a:theme xmlns:a="http://schemas.openxmlformats.org/drawingml/2006/main" name="Isječak">
  <a:themeElements>
    <a:clrScheme name="Isječak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Isječa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sječa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1_Isječak">
  <a:themeElements>
    <a:clrScheme name="Isječak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Isječa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sječa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1942</TotalTime>
  <Words>2801</Words>
  <Application>Microsoft Office PowerPoint</Application>
  <PresentationFormat>Prikaz na zaslonu (4:3)</PresentationFormat>
  <Paragraphs>565</Paragraphs>
  <Slides>36</Slides>
  <Notes>3</Notes>
  <HiddenSlides>0</HiddenSlides>
  <MMClips>0</MMClips>
  <ScaleCrop>false</ScaleCrop>
  <HeadingPairs>
    <vt:vector size="6" baseType="variant">
      <vt:variant>
        <vt:lpstr>Korišteni fontovi</vt:lpstr>
      </vt:variant>
      <vt:variant>
        <vt:i4>9</vt:i4>
      </vt:variant>
      <vt:variant>
        <vt:lpstr>Tema</vt:lpstr>
      </vt:variant>
      <vt:variant>
        <vt:i4>2</vt:i4>
      </vt:variant>
      <vt:variant>
        <vt:lpstr>Naslovi slajdova</vt:lpstr>
      </vt:variant>
      <vt:variant>
        <vt:i4>36</vt:i4>
      </vt:variant>
    </vt:vector>
  </HeadingPairs>
  <TitlesOfParts>
    <vt:vector size="47" baseType="lpstr">
      <vt:lpstr>Microsoft YaHei</vt:lpstr>
      <vt:lpstr>Arial</vt:lpstr>
      <vt:lpstr>Calibri</vt:lpstr>
      <vt:lpstr>Calibri Light</vt:lpstr>
      <vt:lpstr>Century Gothic</vt:lpstr>
      <vt:lpstr>DejaVu Sans</vt:lpstr>
      <vt:lpstr>georgia</vt:lpstr>
      <vt:lpstr>Times New Roman</vt:lpstr>
      <vt:lpstr>Wingdings 3</vt:lpstr>
      <vt:lpstr>Isječak</vt:lpstr>
      <vt:lpstr>1_Isječak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Izvješće o realizaciji plana i programa rada psihologa  u šk. god. 2023./2024.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IZVJEŠĆE O RADU  OŠ JOSIPA RAČIĆA</dc:title>
  <dc:subject/>
  <dc:creator>Logoped</dc:creator>
  <dc:description/>
  <cp:lastModifiedBy>Tajnistvo</cp:lastModifiedBy>
  <cp:revision>285</cp:revision>
  <cp:lastPrinted>2024-07-01T07:19:55Z</cp:lastPrinted>
  <dcterms:modified xsi:type="dcterms:W3CDTF">2024-10-07T08:47:50Z</dcterms:modified>
  <dc:language>hr-HR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</vt:i4>
  </property>
  <property fmtid="{D5CDD505-2E9C-101B-9397-08002B2CF9AE}" pid="8" name="PresentationFormat">
    <vt:lpwstr>Prikaz na zaslonu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19</vt:i4>
  </property>
</Properties>
</file>