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5" r:id="rId1"/>
    <p:sldMasterId id="2147483814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58" r:id="rId5"/>
    <p:sldId id="28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3" r:id="rId15"/>
    <p:sldId id="284" r:id="rId16"/>
    <p:sldId id="285" r:id="rId17"/>
    <p:sldId id="286" r:id="rId18"/>
    <p:sldId id="287" r:id="rId19"/>
    <p:sldId id="270" r:id="rId20"/>
    <p:sldId id="275" r:id="rId21"/>
    <p:sldId id="271" r:id="rId22"/>
    <p:sldId id="280" r:id="rId23"/>
    <p:sldId id="279" r:id="rId24"/>
    <p:sldId id="272" r:id="rId25"/>
    <p:sldId id="282" r:id="rId26"/>
    <p:sldId id="273" r:id="rId27"/>
    <p:sldId id="274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2119" autoAdjust="0"/>
  </p:normalViewPr>
  <p:slideViewPr>
    <p:cSldViewPr snapToGrid="0">
      <p:cViewPr varScale="1">
        <p:scale>
          <a:sx n="100" d="100"/>
          <a:sy n="100" d="100"/>
        </p:scale>
        <p:origin x="28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BFFB6-F3C1-468A-9129-A0179C7CDF07}" type="datetimeFigureOut">
              <a:rPr lang="hr-HR" smtClean="0"/>
              <a:t>25.8.2023.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5D216-BFDF-48B6-9FDD-5CC6348CEC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719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hr-HR" sz="4400" b="0" strike="noStrike" spc="-1">
                <a:latin typeface="Arial"/>
              </a:rPr>
              <a:t>Kliknite za premještanje slajda</a:t>
            </a: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hr-HR" sz="2000" b="0" strike="noStrike" spc="-1">
                <a:latin typeface="Arial"/>
              </a:rPr>
              <a:t>Kliknite za uređivanje formata bilješki</a:t>
            </a:r>
          </a:p>
        </p:txBody>
      </p:sp>
      <p:sp>
        <p:nvSpPr>
          <p:cNvPr id="11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hr-HR" sz="1400" b="0" strike="noStrike" spc="-1">
                <a:latin typeface="Times New Roman"/>
              </a:rPr>
              <a:t>&lt;zaglavlje&gt;</a:t>
            </a:r>
          </a:p>
        </p:txBody>
      </p:sp>
      <p:sp>
        <p:nvSpPr>
          <p:cNvPr id="12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hr-HR" sz="1400" b="0" strike="noStrike" spc="-1">
                <a:latin typeface="Times New Roman"/>
              </a:rPr>
              <a:t>&lt;datum/vrijeme&gt;</a:t>
            </a:r>
          </a:p>
        </p:txBody>
      </p:sp>
      <p:sp>
        <p:nvSpPr>
          <p:cNvPr id="12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hr-HR" sz="1400" b="0" strike="noStrike" spc="-1">
                <a:latin typeface="Times New Roman"/>
              </a:rPr>
              <a:t>&lt;podnožje&gt;</a:t>
            </a:r>
          </a:p>
        </p:txBody>
      </p:sp>
      <p:sp>
        <p:nvSpPr>
          <p:cNvPr id="12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93DFC1B0-2F69-4517-9C44-C64DAA9E59EA}" type="slidenum">
              <a:rPr lang="hr-HR" sz="1400" b="0" strike="noStrike" spc="-1">
                <a:latin typeface="Times New Roman"/>
              </a:rPr>
              <a:pPr algn="r"/>
              <a:t>‹#›</a:t>
            </a:fld>
            <a:endParaRPr lang="hr-H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159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93DFC1B0-2F69-4517-9C44-C64DAA9E59EA}" type="slidenum">
              <a:rPr lang="hr-HR" sz="1400" b="0" strike="noStrike" spc="-1" smtClean="0">
                <a:latin typeface="Times New Roman"/>
              </a:rPr>
              <a:pPr algn="r"/>
              <a:t>7</a:t>
            </a:fld>
            <a:endParaRPr lang="hr-H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4198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hr-HR" sz="2000" b="0" strike="noStrike" spc="-1">
              <a:latin typeface="Arial"/>
            </a:endParaRPr>
          </a:p>
        </p:txBody>
      </p:sp>
      <p:sp>
        <p:nvSpPr>
          <p:cNvPr id="15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819DB19-2A1F-4DEE-AA93-28C4C0AD69BC}" type="slidenum">
              <a:rPr lang="hr-HR" sz="1200" b="0" strike="noStrike" spc="-1">
                <a:solidFill>
                  <a:srgbClr val="000000"/>
                </a:solidFill>
                <a:latin typeface="Arial"/>
                <a:ea typeface="+mn-ea"/>
              </a:rPr>
              <a:pPr algn="r">
                <a:lnSpc>
                  <a:spcPct val="100000"/>
                </a:lnSpc>
              </a:pPr>
              <a:t>9</a:t>
            </a:fld>
            <a:endParaRPr lang="hr-H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4877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hr-HR" sz="2000" b="0" strike="noStrike" spc="-1">
              <a:latin typeface="Arial"/>
            </a:endParaRPr>
          </a:p>
        </p:txBody>
      </p:sp>
      <p:sp>
        <p:nvSpPr>
          <p:cNvPr id="15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819DB19-2A1F-4DEE-AA93-28C4C0AD69BC}" type="slidenum">
              <a:rPr lang="hr-HR" sz="1200" b="0" strike="noStrike" spc="-1">
                <a:solidFill>
                  <a:srgbClr val="000000"/>
                </a:solidFill>
                <a:latin typeface="Arial"/>
                <a:ea typeface="+mn-ea"/>
              </a:rPr>
              <a:pPr algn="r">
                <a:lnSpc>
                  <a:spcPct val="100000"/>
                </a:lnSpc>
              </a:pPr>
              <a:t>19</a:t>
            </a:fld>
            <a:endParaRPr lang="hr-H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568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1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1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03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845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08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7265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39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57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16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1" y="533402"/>
            <a:ext cx="6154713" cy="3124201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1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810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533400"/>
            <a:ext cx="6554867" cy="3767670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9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61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1"/>
            <a:ext cx="6402468" cy="2319867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487335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778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1" y="533402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3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284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2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143002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7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3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11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7892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3180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4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7404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1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8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2"/>
            <a:ext cx="5811724" cy="365125"/>
          </a:xfrm>
        </p:spPr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548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3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7986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626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1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1" y="710624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1" y="2768601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/>
            <a:r>
              <a:rPr lang="en-US" sz="6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698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099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5132982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213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1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1" y="710624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1" y="2768601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/>
            <a:r>
              <a:rPr lang="en-US" sz="6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49330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1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7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717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1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822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4279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r-HR" sz="33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2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290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4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5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0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8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1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3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3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6" y="3894669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6" y="6172205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8/25/2023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2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7" y="5578480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5544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  <p:sldLayoutId id="2147483832" r:id="rId18"/>
  </p:sldLayoutIdLst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526680" y="332640"/>
            <a:ext cx="8154000" cy="143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89500" lnSpcReduction="10000"/>
          </a:bodyPr>
          <a:lstStyle/>
          <a:p>
            <a:pPr algn="ctr">
              <a:lnSpc>
                <a:spcPct val="100000"/>
              </a:lnSpc>
            </a:pPr>
            <a:r>
              <a:rPr lang="hr-HR" sz="5400" b="1" strike="noStrike" cap="all" spc="-1" dirty="0">
                <a:solidFill>
                  <a:schemeClr val="bg1"/>
                </a:solidFill>
                <a:latin typeface="Calibri"/>
              </a:rPr>
              <a:t>IZVJEŠĆE O RADU </a:t>
            </a:r>
            <a:br>
              <a:rPr dirty="0">
                <a:solidFill>
                  <a:schemeClr val="bg1"/>
                </a:solidFill>
              </a:rPr>
            </a:br>
            <a:r>
              <a:rPr lang="hr-HR" sz="5400" b="1" strike="noStrike" cap="all" spc="-1" dirty="0">
                <a:solidFill>
                  <a:schemeClr val="bg1"/>
                </a:solidFill>
                <a:latin typeface="Calibri"/>
              </a:rPr>
              <a:t>OŠ JOSIPA RAČIĆA</a:t>
            </a:r>
            <a:endParaRPr lang="hr-HR" sz="54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1403640" y="5733360"/>
            <a:ext cx="6400080" cy="71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hr-HR" sz="3200" b="0" strike="noStrike" cap="all" spc="-1" dirty="0">
                <a:solidFill>
                  <a:schemeClr val="bg1"/>
                </a:solidFill>
                <a:latin typeface="Calibri"/>
              </a:rPr>
              <a:t>Školska godina 2022./2023</a:t>
            </a:r>
            <a:r>
              <a:rPr lang="hr-HR" sz="1800" b="0" strike="noStrike" cap="all" spc="-1" dirty="0">
                <a:solidFill>
                  <a:schemeClr val="bg1"/>
                </a:solidFill>
                <a:latin typeface="Calibri"/>
              </a:rPr>
              <a:t>.</a:t>
            </a:r>
            <a:endParaRPr lang="hr-HR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125" name="Picture 2" descr="Incident u zagrebačkoj osnovnoj školi: Zaposlenik se prešetavao sa zračnom  puškom?"/>
          <p:cNvPicPr/>
          <p:nvPr/>
        </p:nvPicPr>
        <p:blipFill>
          <a:blip r:embed="rId2" cstate="print"/>
          <a:stretch/>
        </p:blipFill>
        <p:spPr>
          <a:xfrm>
            <a:off x="1512360" y="1917000"/>
            <a:ext cx="6011280" cy="3383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" name="Table 1"/>
          <p:cNvGraphicFramePr/>
          <p:nvPr>
            <p:extLst>
              <p:ext uri="{D42A27DB-BD31-4B8C-83A1-F6EECF244321}">
                <p14:modId xmlns:p14="http://schemas.microsoft.com/office/powerpoint/2010/main" val="31042628"/>
              </p:ext>
            </p:extLst>
          </p:nvPr>
        </p:nvGraphicFramePr>
        <p:xfrm>
          <a:off x="322729" y="179296"/>
          <a:ext cx="8624046" cy="6311150"/>
        </p:xfrm>
        <a:graphic>
          <a:graphicData uri="http://schemas.openxmlformats.org/drawingml/2006/table">
            <a:tbl>
              <a:tblPr/>
              <a:tblGrid>
                <a:gridCol w="739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9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9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8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3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4262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0" algn="l"/>
                        </a:tabLst>
                      </a:pPr>
                      <a:r>
                        <a:rPr lang="hr-HR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BROJ UČENIKA S TEŠKOĆAMA UKLJUČENIH U LOGOPEDSKU TERAPIJU</a:t>
                      </a:r>
                      <a:endParaRPr lang="hr-HR" sz="1800" b="1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0" algn="l"/>
                        </a:tabLst>
                      </a:pPr>
                      <a:r>
                        <a:rPr lang="hr-HR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PREMA VRSTI TEŠKOĆE PO RAZREDIMA</a:t>
                      </a:r>
                      <a:endParaRPr lang="hr-HR" sz="1800" b="1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1C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9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RAZRED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OŠTEĆENJA JEZIČNO-GOVORNO-GLASOVNE KOMUNIKACIJE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POREMEĆAJI IZ AUTISTIČNOG SPEKTRA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OŠTEĆENJA SLUHA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SPECIFIČNE TEŠKOĆE U ČITANJU I PISANJU/UČENJU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0" algn="l"/>
                        </a:tabLst>
                      </a:pP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POSTOJANJE VIŠE VRSTA TEŠKOĆA U PSIHOFIZIČKOM RAZVOJU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UKUPNO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I.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hr-HR" sz="12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15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II.</a:t>
                      </a:r>
                      <a:endParaRPr lang="hr-HR" sz="12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4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III.</a:t>
                      </a:r>
                      <a:endParaRPr lang="hr-HR" sz="12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5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IV.</a:t>
                      </a:r>
                      <a:endParaRPr lang="hr-HR" sz="12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5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V. </a:t>
                      </a:r>
                      <a:endParaRPr lang="hr-HR" sz="12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200" dirty="0">
                          <a:solidFill>
                            <a:schemeClr val="bg1"/>
                          </a:solidFill>
                        </a:rPr>
                        <a:t>               </a:t>
                      </a:r>
                      <a:r>
                        <a:rPr lang="sr-Latn-RS" sz="12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200" dirty="0">
                          <a:solidFill>
                            <a:schemeClr val="bg1"/>
                          </a:solidFill>
                        </a:rPr>
                        <a:t>                2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VI.</a:t>
                      </a:r>
                      <a:endParaRPr lang="hr-HR" sz="12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200" dirty="0">
                          <a:solidFill>
                            <a:schemeClr val="bg1"/>
                          </a:solidFill>
                        </a:rPr>
                        <a:t>               3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4 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VII.</a:t>
                      </a:r>
                      <a:endParaRPr lang="hr-HR" sz="12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200" baseline="0" dirty="0"/>
                        <a:t>               </a:t>
                      </a:r>
                      <a:r>
                        <a:rPr lang="sr-Latn-RS" sz="1200" baseline="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sr-Latn-RS" sz="1200" dirty="0">
                        <a:solidFill>
                          <a:schemeClr val="bg1"/>
                        </a:solidFill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 1  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VIII.</a:t>
                      </a:r>
                      <a:endParaRPr lang="hr-HR" sz="12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200" dirty="0">
                          <a:solidFill>
                            <a:schemeClr val="bg1"/>
                          </a:solidFill>
                        </a:rPr>
                        <a:t>               1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UKUPNO</a:t>
                      </a:r>
                      <a:endParaRPr lang="hr-HR" sz="12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2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hr-HR" sz="1200" b="1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" name="Table 1"/>
          <p:cNvGraphicFramePr/>
          <p:nvPr>
            <p:extLst>
              <p:ext uri="{D42A27DB-BD31-4B8C-83A1-F6EECF244321}">
                <p14:modId xmlns:p14="http://schemas.microsoft.com/office/powerpoint/2010/main" val="1456778096"/>
              </p:ext>
            </p:extLst>
          </p:nvPr>
        </p:nvGraphicFramePr>
        <p:xfrm>
          <a:off x="0" y="-1"/>
          <a:ext cx="9144000" cy="7190161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6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9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02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RAD PEDAGOGA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Školska godina 2022./2023.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3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PLANIRANJE I PROGRAMIRANJE RADA</a:t>
                      </a:r>
                      <a:endParaRPr lang="hr-HR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lang="hr-HR" sz="1600" b="0" strike="noStrike" spc="-1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Kurikulum škole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Godišnji plan i program škole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Plan i program rada pedagoga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Sudjelovanje u organizaciji kulturnih i javnih događanja u školi 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Sudjelovanje u koordinaciji nacionalnih ispita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Plan i program upisa u prvi razred i plan i program upisa u srednju školu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Planiranje rada pomoćnika u nastavi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Rujan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Početak školske godine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8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NEPOSREDAN ODGOJNO-OBRAZOVNI RAD S UČENICIMA</a:t>
                      </a:r>
                      <a:endParaRPr lang="hr-HR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lang="hr-HR" sz="1600" b="0" strike="noStrike" spc="-1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Individualan rad s učenicima-obrazovna postignuća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Disciplina i pedagoške mjere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Profesionalna orijentacija, radionice za učenike,</a:t>
                      </a:r>
                      <a:r>
                        <a:rPr lang="hr-HR" sz="12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koordinacija upisa</a:t>
                      </a:r>
                      <a:r>
                        <a:rPr lang="hr-HR" sz="12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u</a:t>
                      </a: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srednju školu-</a:t>
                      </a:r>
                      <a:r>
                        <a:rPr lang="hr-HR" sz="12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IP i PP i zdravstvene teškoće</a:t>
                      </a:r>
                      <a:endParaRPr lang="hr-HR" sz="12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Provjera spremnosti za školu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Programi prevencije,</a:t>
                      </a:r>
                      <a:r>
                        <a:rPr lang="hr-HR" sz="12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radionice, zdravstvena i socijalna zaštita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Upis i ispis učenika</a:t>
                      </a:r>
                      <a:r>
                        <a:rPr lang="hr-HR" sz="12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r-HR" sz="1200" b="0" strike="noStrike" spc="-1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učenika</a:t>
                      </a:r>
                      <a:r>
                        <a:rPr lang="hr-HR" sz="12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i koordinacija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Savjetodavni rad s učenicima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Vijeće učenika</a:t>
                      </a: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8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NEPOSREDAN ODGOJNO-OBRAZOVNI RAD S UČITELJIMA</a:t>
                      </a:r>
                      <a:endParaRPr lang="hr-HR" sz="1600" b="0" strike="noStrike" spc="-1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Koordinacija pripravnika RN i PN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Dokumentacija pripravnika i prijava istih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Hospitacija na satovima učiteljima RN i PN.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Svakodnevna komunikacija i koordinacija poslova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Savjetodavni rad s učiteljima i pripravnicima</a:t>
                      </a: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600" b="0" strike="noStrike" spc="-1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7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NEPOSREDAN ODGOJNO-OBRAZOVNI RAD S RODITELJIMA</a:t>
                      </a:r>
                      <a:endParaRPr lang="hr-HR" sz="1600" b="0" strike="noStrike" spc="-1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Organiziranje roditeljskih sastanaka, individualni razgovori s roditeljima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Zamolbe, pritužbe, problemi, savjetovanje</a:t>
                      </a: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Table 1"/>
          <p:cNvGraphicFramePr/>
          <p:nvPr>
            <p:extLst>
              <p:ext uri="{D42A27DB-BD31-4B8C-83A1-F6EECF244321}">
                <p14:modId xmlns:p14="http://schemas.microsoft.com/office/powerpoint/2010/main" val="657085439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/>
              <a:tblGrid>
                <a:gridCol w="2999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DOKUMENTACIJSKA DJELATNOST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Evidencija godišnjih izvedbenih kurikuluma učitelja RN i PN, vođenje dokumentacije vezane za upis u 1. razred OŠ i 1.razred SŠ, praćenje i analiza uspjeha učenika, izvješća, dopisi, statistika, stručna mišljenja…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pregled pedagoške dokumentacije ( e-dnevnik)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Vođenje dosjea učenika i dokumentacije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Vođenje</a:t>
                      </a:r>
                      <a:r>
                        <a:rPr lang="hr-HR" sz="13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pomoćnika u nastavi i popratne dokumentacije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hr-HR" sz="1300" b="0" strike="noStrike" spc="-1" dirty="0"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EB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600" b="0" strike="noStrike" spc="-1"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EB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9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SURADNJA S VANJSKIM USTANOVAMA</a:t>
                      </a:r>
                      <a:endParaRPr lang="hr-HR" sz="1600" b="0" strike="noStrike" spc="-1"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Suradnja s CZSS Trešnjevka, školskom liječnicom, DV Srednjaci ostali dječji vrtići, Kazalište Trešnja, Škola u prirodi</a:t>
                      </a:r>
                      <a:r>
                        <a:rPr lang="hr-HR" sz="13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Crveni križ i Vladimir Nazor</a:t>
                      </a:r>
                      <a:r>
                        <a:rPr lang="hr-HR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,  Policijska postaja, Mladost plivanje, Grad mladih, Hrvatskim Zavodom za zapošljavanje, koordinacija preventivnih programa,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Gradskim uredom za obrazovanje, sport i mlade, Ministarstvom znanosti i obrazovanja, Agencijom za odgoj i obrazovanje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osnovnim i srednjim školama (na području grada Zagreba, Zagrebačke ili drugih županija)</a:t>
                      </a:r>
                      <a:endParaRPr lang="hr-HR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hr-HR" sz="1300" b="0" strike="noStrike" spc="-1" dirty="0"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B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B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STRUČNA USAVRŠAVANJA</a:t>
                      </a:r>
                      <a:endParaRPr lang="hr-HR" sz="1600" b="0" strike="noStrike" spc="-1"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3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 individualna i skupna stručna usavršavanja</a:t>
                      </a:r>
                      <a:endParaRPr lang="hr-HR" sz="1300" b="0" strike="noStrike" spc="-1" dirty="0"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32464"/>
              </p:ext>
            </p:extLst>
          </p:nvPr>
        </p:nvGraphicFramePr>
        <p:xfrm>
          <a:off x="989640" y="1400498"/>
          <a:ext cx="7282437" cy="4277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9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0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3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761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RAD PSIHOLOGA S UČENICIMA</a:t>
                      </a:r>
                      <a:endParaRPr lang="hr-H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broj učenika</a:t>
                      </a:r>
                      <a:endParaRPr lang="hr-H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broj susreta</a:t>
                      </a:r>
                      <a:endParaRPr lang="hr-H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broj sati</a:t>
                      </a:r>
                      <a:endParaRPr lang="hr-H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odjeljenja</a:t>
                      </a:r>
                      <a:endParaRPr lang="hr-H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61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Psihološko savjetovanje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Individualni savjetodavno-terapijski rad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88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165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200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1. - 8.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643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Rad s razrednim odjelima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Prihvaćanje</a:t>
                      </a:r>
                      <a:r>
                        <a:rPr lang="pl-PL" sz="1200" b="0" i="0" u="none" strike="noStrike" baseline="0" dirty="0">
                          <a:effectLst/>
                          <a:latin typeface="+mn-lt"/>
                        </a:rPr>
                        <a:t> različitosti i inkluzija učenika s posebnim potrebama</a:t>
                      </a:r>
                      <a:endParaRPr lang="pl-PL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43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2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1.b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61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Odnosi u razredu i prevencija vršnjačkog nasilja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200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20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25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1.-8.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61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Psihološka</a:t>
                      </a:r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r-HR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podrška u kriznim situacijama</a:t>
                      </a:r>
                      <a:endParaRPr lang="pt-BR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1.-8.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614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Osjećajci – emocionalno opismenjavanje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2.a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791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Rad s grupama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Program</a:t>
                      </a:r>
                      <a:r>
                        <a:rPr lang="hr-HR" sz="1200" b="0" i="0" u="none" strike="noStrike" baseline="0" dirty="0">
                          <a:effectLst/>
                          <a:latin typeface="+mn-lt"/>
                        </a:rPr>
                        <a:t> rada s potencijalno darovitim učenicima</a:t>
                      </a:r>
                      <a:endParaRPr lang="hr-H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5. i 6.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ustomShape 1"/>
          <p:cNvSpPr>
            <a:spLocks noGrp="1"/>
          </p:cNvSpPr>
          <p:nvPr>
            <p:ph type="title"/>
          </p:nvPr>
        </p:nvSpPr>
        <p:spPr>
          <a:xfrm>
            <a:off x="1544894" y="546257"/>
            <a:ext cx="6171930" cy="31682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67500" tIns="33750" rIns="67500" bIns="3375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b="1" spc="-1" dirty="0">
                <a:solidFill>
                  <a:srgbClr val="FFFFFF"/>
                </a:solidFill>
                <a:latin typeface="Calibri Light"/>
              </a:rPr>
              <a:t>       </a:t>
            </a:r>
            <a:r>
              <a:rPr lang="hr-HR" b="1" spc="-1" dirty="0">
                <a:solidFill>
                  <a:schemeClr val="bg1"/>
                </a:solidFill>
                <a:latin typeface="Calibri Light"/>
              </a:rPr>
              <a:t>Rad psihologa – ŠK. GOD. 2022./2023.</a:t>
            </a:r>
            <a:endParaRPr lang="hr-HR" spc="-1" dirty="0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4125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486831"/>
              </p:ext>
            </p:extLst>
          </p:nvPr>
        </p:nvGraphicFramePr>
        <p:xfrm>
          <a:off x="1200149" y="1238866"/>
          <a:ext cx="6900867" cy="4188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5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3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0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0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4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388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RAD S UČENICIMA</a:t>
                      </a:r>
                      <a:endParaRPr lang="hr-H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broj učenika</a:t>
                      </a:r>
                      <a:endParaRPr lang="hr-H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broj susreta</a:t>
                      </a:r>
                      <a:endParaRPr lang="hr-H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broj sati</a:t>
                      </a:r>
                      <a:endParaRPr lang="hr-H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odjeljenja</a:t>
                      </a:r>
                      <a:endParaRPr lang="hr-H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6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Prevencija nasilja u školi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Medijacija sukoba među učenicima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50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30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25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1. - 8.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366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Podrška u rješavanju situacija vršnjačkog nasilja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20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25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20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1. - 8.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366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Psihološko testiranje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Identifikacija darovitosti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86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15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30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4.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366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Procjena spremnosti za školu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Intervjuiranje djece kandidata za upis</a:t>
                      </a:r>
                      <a:r>
                        <a:rPr lang="hr-HR" sz="1200" u="none" strike="noStrike" dirty="0">
                          <a:effectLst/>
                        </a:rPr>
                        <a:t> i testiranje pojedinaca</a:t>
                      </a:r>
                      <a:endParaRPr lang="sv-SE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50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50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40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580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386901"/>
              </p:ext>
            </p:extLst>
          </p:nvPr>
        </p:nvGraphicFramePr>
        <p:xfrm>
          <a:off x="1157937" y="781584"/>
          <a:ext cx="6843252" cy="2595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7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95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RAD PSIHOLOGA</a:t>
                      </a:r>
                      <a:r>
                        <a:rPr lang="hr-HR" sz="14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hr-H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 RODITELJIMA</a:t>
                      </a:r>
                      <a:endParaRPr lang="hr-H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broj roditelja</a:t>
                      </a:r>
                      <a:endParaRPr lang="hr-H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broj susreta</a:t>
                      </a:r>
                      <a:endParaRPr lang="hr-H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broj sati</a:t>
                      </a:r>
                      <a:endParaRPr lang="hr-H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odjeljenje</a:t>
                      </a:r>
                      <a:endParaRPr lang="hr-H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903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Individualni savjetodavni razgovori i </a:t>
                      </a:r>
                      <a:r>
                        <a:rPr lang="hr-HR" sz="1200" u="none" strike="noStrike" dirty="0" err="1">
                          <a:effectLst/>
                        </a:rPr>
                        <a:t>psihoedukacija</a:t>
                      </a:r>
                      <a:r>
                        <a:rPr lang="hr-HR" sz="1200" u="none" strike="noStrike" dirty="0">
                          <a:effectLst/>
                        </a:rPr>
                        <a:t>, anamnestički </a:t>
                      </a:r>
                      <a:r>
                        <a:rPr lang="hr-HR" sz="1200" u="none" strike="noStrike" dirty="0" err="1">
                          <a:effectLst/>
                        </a:rPr>
                        <a:t>intrvjui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60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130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100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1. - 8.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94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Timski razgovori s roditeljima (uz nazočnost razrednika i/ili drugog stručnog suradnika)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20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20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+mn-lt"/>
                        </a:rPr>
                        <a:t>20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1. - 8.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988"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UKUPNO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337367"/>
              </p:ext>
            </p:extLst>
          </p:nvPr>
        </p:nvGraphicFramePr>
        <p:xfrm>
          <a:off x="1157937" y="3819807"/>
          <a:ext cx="6843252" cy="1694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3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72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hr-H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RAD PSIHOLOGA S UČITELJIMA</a:t>
                      </a:r>
                      <a:endParaRPr lang="hr-H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1309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r>
                        <a:rPr lang="hr-HR" sz="1400" u="none" strike="noStrike" dirty="0">
                          <a:effectLst/>
                        </a:rPr>
                        <a:t>Neposredni rad s učiteljima odvija se kroz svakodnevne strukturirane (razgovori, sastanci, sjednice i sl.) i nestrukturirane kontakte s učiteljima u svrhu koordiniranja aktivnosti vezanih uz školske procese te podrške u radu s učenicima i roditeljima.</a:t>
                      </a:r>
                      <a:endParaRPr lang="hr-HR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9" marR="6869" marT="686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559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475516"/>
              </p:ext>
            </p:extLst>
          </p:nvPr>
        </p:nvGraphicFramePr>
        <p:xfrm>
          <a:off x="893818" y="870154"/>
          <a:ext cx="7461914" cy="52340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93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OSTALI POSLOVI PSIHOLOGA</a:t>
                      </a:r>
                      <a:endParaRPr lang="hr-H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hr-HR" sz="16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83" marR="8083" marT="808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54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Školski preventivni program</a:t>
                      </a:r>
                      <a:endParaRPr lang="hr-HR" sz="16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Koordiniranje aktivnosti i izrade Školskog preventivnog programa, </a:t>
                      </a:r>
                    </a:p>
                    <a:p>
                      <a:pPr algn="ctr" fontAlgn="ctr"/>
                      <a:r>
                        <a:rPr lang="hr-HR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provođenje preventivnih aktivnosti, izvještavanje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05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Školski kurikulum </a:t>
                      </a:r>
                      <a:endParaRPr lang="hr-HR" sz="16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Koordiniranje aktivnosti izrade školskog kurikuluma, konzultacije s učiteljima, izvještavanje na Učiteljskom vijeću, Vijeću roditelja i Školskom odboru 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75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Godišnji plan i program rada psihologa </a:t>
                      </a:r>
                    </a:p>
                    <a:p>
                      <a:pPr algn="ctr" fontAlgn="ctr"/>
                      <a:r>
                        <a:rPr lang="pl-PL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izvještaj o radu </a:t>
                      </a:r>
                      <a:endParaRPr lang="pl-PL" sz="16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Izrada godišnjeg i mjesečnih planova i programa rada psihologa </a:t>
                      </a:r>
                    </a:p>
                    <a:p>
                      <a:pPr algn="ctr" fontAlgn="ctr"/>
                      <a:r>
                        <a:rPr lang="hr-HR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izvještavanje o realizaciji za proteklu školsku godinu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56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Suradnja s ravnateljem,</a:t>
                      </a:r>
                      <a:r>
                        <a:rPr lang="hr-HR" sz="1600" b="1" u="none" strike="no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stručnim suradnicima i </a:t>
                      </a:r>
                    </a:p>
                    <a:p>
                      <a:pPr algn="ctr" fontAlgn="ctr"/>
                      <a:r>
                        <a:rPr lang="hr-HR" sz="1600" b="1" u="none" strike="no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vanjskim institucijama</a:t>
                      </a:r>
                      <a:endParaRPr lang="hr-HR" sz="16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Planiranje,</a:t>
                      </a:r>
                      <a:r>
                        <a:rPr lang="hr-HR" sz="1200" u="none" strike="no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koordiniranje i rješavanje aktualnih pitanja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903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Koordiniranje aktivnosti za učenike i učitelje</a:t>
                      </a:r>
                    </a:p>
                  </a:txBody>
                  <a:tcPr marL="6062" marR="6062" marT="606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Suradnja s</a:t>
                      </a:r>
                      <a:r>
                        <a:rPr lang="hr-HR" sz="1200" b="0" i="0" u="none" strike="no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udrugama Suncokret OLJIN (Projekt Moj izbor – zdrav izbor, Krenimo i mi, Kreativci) i BEA (Prevencija poremećaja hranjenja)</a:t>
                      </a:r>
                      <a:endParaRPr lang="hr-HR" sz="12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173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147366"/>
              </p:ext>
            </p:extLst>
          </p:nvPr>
        </p:nvGraphicFramePr>
        <p:xfrm>
          <a:off x="791460" y="737419"/>
          <a:ext cx="7523329" cy="5381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8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4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767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OSTALI POSLOVI PSIHOLOGA</a:t>
                      </a:r>
                      <a:endParaRPr lang="hr-H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hr-HR" sz="16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83" marR="8083" marT="808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77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Daroviti</a:t>
                      </a:r>
                      <a:r>
                        <a:rPr lang="hr-HR" sz="1600" b="1" i="0" u="none" strike="no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učenici</a:t>
                      </a:r>
                      <a:endParaRPr lang="hr-HR" sz="16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Planiranje,</a:t>
                      </a:r>
                      <a:r>
                        <a:rPr lang="hr-HR" sz="1400" b="0" i="0" u="none" strike="no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koordiniranje i provedba aktivnosti za potencijalno darovite učenike, suradnja s učiteljima i s vanjskim institucijama (Suncokret OLJIN)</a:t>
                      </a:r>
                      <a:endParaRPr lang="hr-HR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78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Povjerenstvo za procjenu psihofizičkog</a:t>
                      </a:r>
                      <a:r>
                        <a:rPr lang="hr-HR" sz="1600" b="1" i="0" u="none" strike="no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stanja djeteta</a:t>
                      </a:r>
                      <a:endParaRPr lang="hr-HR" sz="16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Sudjelovanje</a:t>
                      </a:r>
                      <a:r>
                        <a:rPr lang="hr-HR" sz="1400" b="0" i="0" u="none" strike="no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radu povjerenstva: praćenje djeteta, suradnja s učiteljima, roditeljima, institucijama, ostalim članovima povjerenstva te priprema potrebne dokumentacije </a:t>
                      </a:r>
                      <a:endParaRPr lang="hr-HR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93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Stručno usavršavanje</a:t>
                      </a:r>
                      <a:endParaRPr lang="hr-HR" sz="16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individualno i skupno</a:t>
                      </a:r>
                      <a:endParaRPr lang="hr-HR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602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Pripreme za ostvarivanje </a:t>
                      </a:r>
                    </a:p>
                    <a:p>
                      <a:pPr algn="ctr" fontAlgn="ctr"/>
                      <a:r>
                        <a:rPr lang="hr-HR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neposrednog rada</a:t>
                      </a:r>
                      <a:endParaRPr lang="hr-HR" sz="16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izrada i priprema materijala za rad</a:t>
                      </a:r>
                      <a:endParaRPr lang="hr-HR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71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Vođenje stručne dokumentacije</a:t>
                      </a:r>
                      <a:endParaRPr lang="hr-HR" sz="16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evidencija o radu, o darovitima, izrada mišljenja i preporuka, izrada izvještaja i dopisa</a:t>
                      </a:r>
                      <a:endParaRPr lang="hr-HR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02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Ostalo</a:t>
                      </a:r>
                    </a:p>
                  </a:txBody>
                  <a:tcPr marL="6062" marR="6062" marT="606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Pratnja u Vukovar</a:t>
                      </a:r>
                      <a:r>
                        <a:rPr lang="hr-HR" sz="1400" b="0" i="0" u="none" strike="no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 drugi vezani uz potrebe i organizaciju rada Škole</a:t>
                      </a:r>
                      <a:endParaRPr lang="hr-HR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62" marR="6062" marT="606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960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42920" y="116640"/>
            <a:ext cx="9000360" cy="648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1000" lnSpcReduction="20000"/>
          </a:bodyPr>
          <a:lstStyle/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4400" b="1" strike="noStrike" spc="-1" dirty="0">
                <a:solidFill>
                  <a:schemeClr val="bg1"/>
                </a:solidFill>
                <a:latin typeface="Calibri"/>
              </a:rPr>
              <a:t>KNJIŽNICA</a:t>
            </a:r>
            <a:endParaRPr lang="hr-HR" sz="4400" b="1" strike="noStrike" spc="-1" dirty="0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4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BAZA PODATAKA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                                         - BROJ NASLOVA:                              1.495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                                         - BROJ PRIMJERAKA:                        5.862</a:t>
            </a: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                                         - BROJ ČLANOVA:                                 680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UČENIČKI FOND (financiranje u prošloj šk. god.)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0" strike="noStrike" spc="-1" dirty="0">
                <a:solidFill>
                  <a:schemeClr val="bg1"/>
                </a:solidFill>
                <a:latin typeface="Calibri"/>
              </a:rPr>
              <a:t>                                                 </a:t>
            </a: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- MZOS                               1.057,00 eura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                                                 - Gr. ured                              558,60 eura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                                                 - ŠKOLA                                   26,00 eura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                                                 - POKLON                              377,00 eura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                 Ukupna vrijednost fonda u školskoj knjižnici iznosi: 42,723.00 eura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Table 1"/>
          <p:cNvGraphicFramePr/>
          <p:nvPr>
            <p:extLst>
              <p:ext uri="{D42A27DB-BD31-4B8C-83A1-F6EECF244321}">
                <p14:modId xmlns:p14="http://schemas.microsoft.com/office/powerpoint/2010/main" val="2385599364"/>
              </p:ext>
            </p:extLst>
          </p:nvPr>
        </p:nvGraphicFramePr>
        <p:xfrm>
          <a:off x="104775" y="109182"/>
          <a:ext cx="9039225" cy="6928380"/>
        </p:xfrm>
        <a:graphic>
          <a:graphicData uri="http://schemas.openxmlformats.org/drawingml/2006/table">
            <a:tbl>
              <a:tblPr/>
              <a:tblGrid>
                <a:gridCol w="3258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6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3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335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RAD ŠKOLSKE KNJIŽNIČARKE</a:t>
                      </a:r>
                      <a:endParaRPr lang="hr-HR" sz="18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8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ŠKOLSKA GODINA 2022./2023.</a:t>
                      </a:r>
                      <a:endParaRPr lang="hr-HR" sz="18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57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ODGOJNO-OBRAZOVNI RAD S UČENICIMA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2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Projekt </a:t>
                      </a:r>
                      <a:r>
                        <a:rPr lang="hr-HR" sz="1100" b="1" i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Čitam ,dam, sretan sam – svoju knjigu daruj i tuđe srce obradu</a:t>
                      </a: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j – bolnica Rebro (Šareni ulaz) i DV Čačinci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Projekt</a:t>
                      </a:r>
                      <a:r>
                        <a:rPr lang="hr-HR" sz="1100" b="1" strike="noStrike" spc="-1" baseline="0" dirty="0">
                          <a:solidFill>
                            <a:schemeClr val="bg1"/>
                          </a:solidFill>
                          <a:latin typeface="Arial"/>
                        </a:rPr>
                        <a:t> </a:t>
                      </a:r>
                      <a:r>
                        <a:rPr lang="hr-HR" sz="1100" b="1" i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Žive knjige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Projekt </a:t>
                      </a:r>
                      <a:r>
                        <a:rPr lang="hr-HR" sz="1100" b="1" i="0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Pričam ti priču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Projekt Građanin – 4.a i učiteljica D. Rakonca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Projekt </a:t>
                      </a:r>
                      <a:r>
                        <a:rPr lang="hr-HR" sz="1100" b="1" i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Čitanjem do zvijezda </a:t>
                      </a: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– prof. Perica Oreč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Projekt </a:t>
                      </a:r>
                      <a:r>
                        <a:rPr lang="hr-HR" sz="1100" b="1" i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Čitam lakše </a:t>
                      </a: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– pristupačnost čitanja digitalnih sadržaja – u suradnji s logopedinjom Darinkom Pikeljom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Projekt </a:t>
                      </a:r>
                      <a:r>
                        <a:rPr lang="hr-HR" sz="1100" b="1" i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Odaberi sport </a:t>
                      </a: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– predstavljanje slikovnica olimpijski sportovi i predstava </a:t>
                      </a:r>
                      <a:r>
                        <a:rPr lang="hr-HR" sz="1100" b="1" i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Nježan put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Realizacija KIOO -  od 1. do 8 razreda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4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STRUČNI RAD I INFORMACIJSKA DJELATNOST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Vođenje knj. poslovanja u programu Metel win (inventarizacija i katalogizacija knj. građe)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Uređivanje mrežne stranice šk. knjižnice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200" b="1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4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KULTURNA I JAVNA DJELATNOST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Književni susreti – Margareta Peršić i Ratko Bjelčić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Večer poezije i glazbe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Sudjelovanje u nacionalnom kvizu za poticanje čitanja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i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Knjige koje putuju </a:t>
                      </a: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– Harry Potter – izložba knjiga na jezicima EU u OŠ Trnsko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Obilježavanje značajnijih datuma i godišnjica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STRUČNO USAVRŠAVANJE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Individualno i skupno usavršavanje u organizaciji AZOO, MZO i dr.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Edukacije na različitim obrazovnim platformama – Harward edX, School Education Gateway, edWeb i dr.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OSTALO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Naručivanje besplatnih udžbenika i RB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Pisanje Spomenice škole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200" b="1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31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200" b="1" strike="noStrike" spc="-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hr-H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49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lum/>
          </a:blip>
          <a:srcRect/>
          <a:stretch>
            <a:fillRect r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457200" y="66676"/>
            <a:ext cx="8290440" cy="16573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1" strike="noStrike" cap="all" spc="-1" dirty="0">
                <a:solidFill>
                  <a:srgbClr val="FFFFFF"/>
                </a:solidFill>
                <a:latin typeface="Calibri Light"/>
              </a:rPr>
              <a:t>   </a:t>
            </a:r>
            <a:r>
              <a:rPr lang="hr-HR" sz="3600" b="1" strike="noStrike" cap="all" spc="-1" dirty="0">
                <a:latin typeface="Calibri Light"/>
              </a:rPr>
              <a:t>52. </a:t>
            </a:r>
            <a:r>
              <a:rPr lang="hr-HR" sz="3600" b="1" strike="noStrike" cap="all" spc="-1" dirty="0" err="1">
                <a:latin typeface="Calibri Light"/>
              </a:rPr>
              <a:t>godinE</a:t>
            </a:r>
            <a:r>
              <a:rPr lang="hr-HR" sz="3600" b="1" strike="noStrike" cap="all" spc="-1" dirty="0">
                <a:latin typeface="Calibri Light"/>
              </a:rPr>
              <a:t> naše škole: 1971. – 2023</a:t>
            </a:r>
            <a:r>
              <a:rPr lang="hr-HR" sz="2800" b="1" strike="noStrike" cap="all" spc="-1" dirty="0">
                <a:latin typeface="Calibri Light"/>
              </a:rPr>
              <a:t>.</a:t>
            </a:r>
            <a:endParaRPr lang="hr-HR" sz="2800" b="1" strike="noStrike" spc="-1" dirty="0">
              <a:latin typeface="Arial"/>
            </a:endParaRPr>
          </a:p>
        </p:txBody>
      </p:sp>
      <p:pic>
        <p:nvPicPr>
          <p:cNvPr id="63490" name="Picture 2" descr="http://os-jracica-zg.skole.hr/upload/os-jracica-zg/images/headers/Image/Pano-2-01-0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4708525"/>
            <a:ext cx="6039612" cy="157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okutnik 2">
            <a:extLst>
              <a:ext uri="{FF2B5EF4-FFF2-40B4-BE49-F238E27FC236}">
                <a16:creationId xmlns:a16="http://schemas.microsoft.com/office/drawing/2014/main" id="{B504084A-D301-4AEC-895C-853218200273}"/>
              </a:ext>
            </a:extLst>
          </p:cNvPr>
          <p:cNvSpPr/>
          <p:nvPr/>
        </p:nvSpPr>
        <p:spPr>
          <a:xfrm>
            <a:off x="1000125" y="5100161"/>
            <a:ext cx="68961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hr-HR" dirty="0">
                <a:solidFill>
                  <a:schemeClr val="bg1"/>
                </a:solidFill>
                <a:latin typeface="georgia" panose="02040502050405020303" pitchFamily="18" charset="0"/>
              </a:rPr>
              <a:t>25. DRŽAVNA SMOTRA PROJEKATA IZ PODRUČJA GRAĐANSKOG ODGOJA I OBRAZOVANJA I DRUGIH MEĐUPREDMETNIH TEMA održana je 20. svibnja 2023. godine.</a:t>
            </a:r>
          </a:p>
          <a:p>
            <a:r>
              <a:rPr lang="hr-HR" dirty="0">
                <a:solidFill>
                  <a:schemeClr val="bg1"/>
                </a:solidFill>
                <a:latin typeface="georgia" panose="02040502050405020303" pitchFamily="18" charset="0"/>
              </a:rPr>
              <a:t>Učenici 4.a razreda.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457200" y="-27296"/>
            <a:ext cx="8228880" cy="48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25000" lnSpcReduction="20000"/>
          </a:bodyPr>
          <a:lstStyle/>
          <a:p>
            <a:pPr>
              <a:lnSpc>
                <a:spcPct val="100000"/>
              </a:lnSpc>
            </a:pPr>
            <a:br>
              <a:rPr dirty="0"/>
            </a:br>
            <a:br>
              <a:rPr dirty="0"/>
            </a:br>
            <a:endParaRPr lang="hr-HR" dirty="0"/>
          </a:p>
          <a:p>
            <a:pPr>
              <a:lnSpc>
                <a:spcPct val="100000"/>
              </a:lnSpc>
            </a:pPr>
            <a:endParaRPr lang="hr-HR" sz="6000" b="1" strike="noStrike" cap="all" spc="-1" dirty="0">
              <a:solidFill>
                <a:srgbClr val="FFFFFF"/>
              </a:solidFill>
              <a:latin typeface="Calibri Light"/>
            </a:endParaRPr>
          </a:p>
          <a:p>
            <a:pPr>
              <a:lnSpc>
                <a:spcPct val="100000"/>
              </a:lnSpc>
            </a:pPr>
            <a:endParaRPr lang="hr-HR" sz="6000" b="1" cap="all" spc="-1" dirty="0">
              <a:solidFill>
                <a:srgbClr val="FFFFFF"/>
              </a:solidFill>
              <a:latin typeface="Calibri Light"/>
            </a:endParaRPr>
          </a:p>
          <a:p>
            <a:pPr>
              <a:lnSpc>
                <a:spcPct val="100000"/>
              </a:lnSpc>
            </a:pPr>
            <a:endParaRPr lang="hr-HR" sz="6000" b="1" strike="noStrike" cap="all" spc="-1" dirty="0">
              <a:solidFill>
                <a:srgbClr val="FFFFFF"/>
              </a:solidFill>
              <a:latin typeface="Calibri Light"/>
            </a:endParaRPr>
          </a:p>
          <a:p>
            <a:pPr>
              <a:lnSpc>
                <a:spcPct val="100000"/>
              </a:lnSpc>
            </a:pPr>
            <a:endParaRPr lang="hr-HR" sz="6000" b="1" cap="all" spc="-1" dirty="0">
              <a:solidFill>
                <a:srgbClr val="FFFFFF"/>
              </a:solidFill>
              <a:latin typeface="Calibri Light"/>
            </a:endParaRPr>
          </a:p>
          <a:p>
            <a:pPr>
              <a:lnSpc>
                <a:spcPct val="100000"/>
              </a:lnSpc>
            </a:pPr>
            <a:endParaRPr lang="hr-HR" sz="6000" b="1" strike="noStrike" cap="all" spc="-1" dirty="0">
              <a:solidFill>
                <a:srgbClr val="FFFFFF"/>
              </a:solidFill>
              <a:latin typeface="Calibri Light"/>
            </a:endParaRPr>
          </a:p>
          <a:p>
            <a:pPr>
              <a:lnSpc>
                <a:spcPct val="100000"/>
              </a:lnSpc>
            </a:pPr>
            <a:endParaRPr lang="hr-HR" sz="6000" b="1" cap="all" spc="-1" dirty="0">
              <a:solidFill>
                <a:srgbClr val="FFFFFF"/>
              </a:solidFill>
              <a:latin typeface="Calibri Light"/>
            </a:endParaRPr>
          </a:p>
          <a:p>
            <a:pPr algn="ctr">
              <a:lnSpc>
                <a:spcPct val="100000"/>
              </a:lnSpc>
            </a:pPr>
            <a:r>
              <a:rPr lang="hr-HR" sz="9600" b="1" strike="noStrike" cap="all" spc="-1" dirty="0">
                <a:solidFill>
                  <a:schemeClr val="bg1"/>
                </a:solidFill>
                <a:latin typeface="Calibri Light"/>
              </a:rPr>
              <a:t>Kulturna i javna djelatnost, projekti i aktivnosti</a:t>
            </a:r>
            <a:endParaRPr lang="hr-HR" sz="960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107640" y="969818"/>
            <a:ext cx="8928360" cy="579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Svečani prijem učenika 1-ih razreda – 5.9. 2023.</a:t>
            </a: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Božićna priredba – 23.12. 2022.</a:t>
            </a:r>
            <a:endParaRPr lang="hr-HR" sz="2000" b="1" strike="noStrike" spc="-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trike="noStrike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škole – 24.3. 2023.</a:t>
            </a:r>
          </a:p>
          <a:p>
            <a:pPr marL="285840" indent="-285120"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Večer poezije i glazbe – 26.4. 2023.</a:t>
            </a: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trike="noStrike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Svečana podjela nagrada najboljim učenicima i mentorima – 7.6. 2023.</a:t>
            </a: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Svečani ispraćaj učenika 8-ih razreda – 28.6. 2023.</a:t>
            </a:r>
            <a:endParaRPr lang="hr-HR" sz="2000" b="1" strike="noStrike" spc="-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endParaRPr lang="hr-HR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lang="hr-H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2000" b="0" strike="noStrike" spc="-1" dirty="0">
              <a:latin typeface="Arial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66E0F58E-CC57-404B-A50E-07DCD44FEA85}"/>
              </a:ext>
            </a:extLst>
          </p:cNvPr>
          <p:cNvSpPr txBox="1"/>
          <p:nvPr/>
        </p:nvSpPr>
        <p:spPr>
          <a:xfrm>
            <a:off x="2286000" y="292019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endParaRPr lang="hr-HR" sz="1800" b="1" strike="noStrike" cap="all" spc="-1" dirty="0">
              <a:solidFill>
                <a:srgbClr val="FFFFFF"/>
              </a:solidFill>
              <a:latin typeface="Calibri Ligh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0BA9CA-0D5D-4BA4-BA44-ECB417986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9DB2375-9D65-4B95-8009-914F73A24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>
            <a:extLst>
              <a:ext uri="{FF2B5EF4-FFF2-40B4-BE49-F238E27FC236}">
                <a16:creationId xmlns:a16="http://schemas.microsoft.com/office/drawing/2014/main" id="{DA660B9E-E0CC-4124-A3FC-1EF0220D8544}"/>
              </a:ext>
            </a:extLst>
          </p:cNvPr>
          <p:cNvSpPr/>
          <p:nvPr/>
        </p:nvSpPr>
        <p:spPr>
          <a:xfrm>
            <a:off x="331694" y="555812"/>
            <a:ext cx="8417859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Škole za Afriku - UNICEF</a:t>
            </a: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Sigurne škole i vrtići -  sudjelujemo 4 godine - podizanje razine svijesti o izvanrednim situacijama – Hrvatski Crveni križ </a:t>
            </a: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Volonterski projekt – Čitam, dam, sretan sam – svoju knjigu daruj i tuđe srce obraduj – Bolnica Rebro, odjel za pedijatriju – svi učenici škole</a:t>
            </a: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 – MLADI 2023. izložba inovacija učenika osnovnih škola, srednjih škola i studenata s međunarodnim sudjelovanjem – sudjelovali učenici 4.a razreda</a:t>
            </a: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Projekti: Plastičnim čepovima do skupih lijekova i </a:t>
            </a:r>
            <a:r>
              <a:rPr lang="hr-HR" sz="2000" b="1" spc="-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zemljospas</a:t>
            </a: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-skupljanje starih baterija (</a:t>
            </a:r>
            <a:r>
              <a:rPr lang="hr-HR" sz="2000" b="1" i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prikupljeno oko 128 kg starih baterija</a:t>
            </a: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72858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2729" y="1679509"/>
            <a:ext cx="860611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sz="2200" b="1" dirty="0">
                <a:solidFill>
                  <a:schemeClr val="bg1"/>
                </a:solidFill>
              </a:rPr>
              <a:t>4.4. i 5.4. 2023. odlazak 8-ih razreda u Vukovar.</a:t>
            </a:r>
          </a:p>
          <a:p>
            <a:pPr marL="285750" indent="-285750">
              <a:buFontTx/>
              <a:buChar char="-"/>
            </a:pPr>
            <a:endParaRPr lang="hr-HR" sz="22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hr-HR" sz="2200" b="1" dirty="0">
                <a:solidFill>
                  <a:schemeClr val="bg1"/>
                </a:solidFill>
              </a:rPr>
              <a:t>18.4. – 21.4. 2023. škola u prirodi – 3. razredi – Sljeme.</a:t>
            </a:r>
          </a:p>
          <a:p>
            <a:pPr marL="285750" indent="-285750">
              <a:buFontTx/>
              <a:buChar char="-"/>
            </a:pPr>
            <a:endParaRPr lang="hr-HR" sz="22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hr-HR" sz="2200" b="1" dirty="0">
                <a:solidFill>
                  <a:schemeClr val="bg1"/>
                </a:solidFill>
              </a:rPr>
              <a:t>24.5. 2023. razredna nastava:</a:t>
            </a:r>
          </a:p>
          <a:p>
            <a:r>
              <a:rPr lang="hr-HR" sz="2200" b="1" dirty="0">
                <a:solidFill>
                  <a:schemeClr val="bg1"/>
                </a:solidFill>
              </a:rPr>
              <a:t>                       - 2. razredi: Eko selo - Kumrovec</a:t>
            </a:r>
          </a:p>
          <a:p>
            <a:pPr marL="285750" indent="-285750">
              <a:buFontTx/>
              <a:buChar char="-"/>
            </a:pPr>
            <a:r>
              <a:rPr lang="hr-HR" sz="2200" b="1" dirty="0">
                <a:solidFill>
                  <a:schemeClr val="bg1"/>
                </a:solidFill>
              </a:rPr>
              <a:t>24.5. 2023. predmetna nastava: </a:t>
            </a:r>
          </a:p>
          <a:p>
            <a:r>
              <a:rPr lang="hr-HR" sz="2200" b="1" dirty="0">
                <a:solidFill>
                  <a:schemeClr val="bg1"/>
                </a:solidFill>
              </a:rPr>
              <a:t>                       - 5. razredi: Oroslavlje - Park znanosti, Stubica</a:t>
            </a:r>
          </a:p>
          <a:p>
            <a:r>
              <a:rPr lang="hr-HR" sz="2200" b="1" dirty="0">
                <a:solidFill>
                  <a:schemeClr val="bg1"/>
                </a:solidFill>
              </a:rPr>
              <a:t>                       - 6. razredi: Karlovac – </a:t>
            </a:r>
            <a:r>
              <a:rPr lang="hr-HR" sz="2200" b="1" dirty="0">
                <a:solidFill>
                  <a:srgbClr val="FF0000"/>
                </a:solidFill>
              </a:rPr>
              <a:t>nije realiziran</a:t>
            </a:r>
          </a:p>
          <a:p>
            <a:r>
              <a:rPr lang="hr-HR" sz="2200" b="1" dirty="0">
                <a:solidFill>
                  <a:schemeClr val="bg1"/>
                </a:solidFill>
              </a:rPr>
              <a:t>                       - 7. razredi: Varaždin - Trakošćan</a:t>
            </a:r>
          </a:p>
          <a:p>
            <a:r>
              <a:rPr lang="hr-HR" sz="2200" b="1" dirty="0">
                <a:solidFill>
                  <a:schemeClr val="bg1"/>
                </a:solidFill>
              </a:rPr>
              <a:t>                       - 8. razredi: otok Krk</a:t>
            </a:r>
          </a:p>
          <a:p>
            <a:endParaRPr lang="hr-HR" sz="2200" b="1" dirty="0">
              <a:solidFill>
                <a:schemeClr val="bg1"/>
              </a:solidFill>
            </a:endParaRPr>
          </a:p>
          <a:p>
            <a:r>
              <a:rPr lang="hr-HR" sz="2200" b="1" dirty="0">
                <a:solidFill>
                  <a:schemeClr val="bg1"/>
                </a:solidFill>
              </a:rPr>
              <a:t>-8.5. – 12.5. 2023. škola u prirodi – 4. razredi - Crikvenica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883" y="821094"/>
            <a:ext cx="7888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>
                <a:solidFill>
                  <a:schemeClr val="bg1"/>
                </a:solidFill>
              </a:rPr>
              <a:t>IZVANUČIONIČKA NASTAVA – IZVAN GRADA ZAGREBA</a:t>
            </a:r>
          </a:p>
        </p:txBody>
      </p:sp>
    </p:spTree>
    <p:extLst>
      <p:ext uri="{BB962C8B-B14F-4D97-AF65-F5344CB8AC3E}">
        <p14:creationId xmlns:p14="http://schemas.microsoft.com/office/powerpoint/2010/main" val="4012752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0" y="1097280"/>
            <a:ext cx="9143280" cy="528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hr-HR" sz="2400" b="1" strike="noStrike" spc="-1" dirty="0">
                <a:solidFill>
                  <a:schemeClr val="bg1"/>
                </a:solidFill>
                <a:latin typeface="Times New Roman"/>
                <a:ea typeface="Calibri"/>
              </a:rPr>
              <a:t>NAJBOLJI REZULTATI UČENIKA</a:t>
            </a:r>
            <a:endParaRPr lang="hr-HR" sz="2400" b="0" strike="noStrike" spc="-1" dirty="0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hr-HR" sz="2400" b="1" strike="noStrike" spc="-1" dirty="0">
                <a:solidFill>
                  <a:schemeClr val="bg1"/>
                </a:solidFill>
                <a:latin typeface="Times New Roman"/>
                <a:ea typeface="Calibri"/>
              </a:rPr>
              <a:t>2022./2023. </a:t>
            </a: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hr-HR" sz="2400" b="1" strike="noStrike" spc="-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 ŠAH (skupno) – 7. mjesto u RH.</a:t>
            </a: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r>
              <a:rPr lang="hr-HR" sz="1800" b="1" strike="noStrike" spc="-1" dirty="0">
                <a:solidFill>
                  <a:schemeClr val="bg1"/>
                </a:solidFill>
                <a:latin typeface="Times New Roman"/>
                <a:ea typeface="Calibri"/>
              </a:rPr>
              <a:t>	 -   </a:t>
            </a:r>
            <a:r>
              <a:rPr lang="hr-HR" sz="2000" b="1" strike="noStrike" spc="-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MATEMATIKA – 6. mjesto u RH.</a:t>
            </a:r>
            <a:endParaRPr lang="hr-HR" sz="2000" b="1" strike="noStrike" spc="-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Tx/>
              <a:buChar char="-"/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HRVATSKI JEZIK – 2. mjesto u RH.</a:t>
            </a: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  GRAĐANSKI ODGOJ I OBRAZOVANJE – „Projekt Građanin“</a:t>
            </a: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buFontTx/>
              <a:buChar char="-"/>
              <a:tabLst>
                <a:tab pos="0" algn="l"/>
              </a:tabLst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 MATEMATIČKO NATJECANJE “KLOKAN BEZ</a:t>
            </a: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GRANICA” – 1. mjesto (kategorija: Leptirići).</a:t>
            </a: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endParaRPr lang="hr-HR" sz="2000" b="1" spc="-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UKUPNO NAGRAĐENO: 33 učenika i 17 mentora.</a:t>
            </a: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endParaRPr lang="hr-HR" b="1" spc="-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endParaRPr lang="hr-HR" sz="1800" b="0" strike="noStrike" spc="-1" dirty="0">
              <a:solidFill>
                <a:srgbClr val="FFFFF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endParaRPr lang="hr-HR" sz="1800" b="0" strike="noStrike" spc="-1" dirty="0">
              <a:latin typeface="Arial"/>
            </a:endParaRP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endParaRPr lang="hr-HR" sz="1800" b="0" strike="noStrike" spc="-1" dirty="0">
              <a:latin typeface="Arial"/>
            </a:endParaRP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r>
              <a:rPr lang="hr-HR" sz="1800" b="1" strike="noStrike" spc="-1" dirty="0">
                <a:solidFill>
                  <a:srgbClr val="FFFFFF"/>
                </a:solidFill>
                <a:latin typeface="Times New Roman"/>
                <a:ea typeface="Calibri"/>
              </a:rPr>
              <a:t>		</a:t>
            </a:r>
            <a:endParaRPr lang="hr-HR" sz="18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Aft>
                <a:spcPts val="1001"/>
              </a:spcAft>
              <a:tabLst>
                <a:tab pos="0" algn="l"/>
              </a:tabLst>
            </a:pPr>
            <a:endParaRPr lang="hr-H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53" y="717173"/>
            <a:ext cx="10460726" cy="536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4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457200" y="274680"/>
            <a:ext cx="8228880" cy="7489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1" strike="noStrike" cap="all" spc="-1" dirty="0">
                <a:solidFill>
                  <a:srgbClr val="FFFFFF"/>
                </a:solidFill>
                <a:latin typeface="Calibri"/>
              </a:rPr>
              <a:t>                          </a:t>
            </a:r>
            <a:r>
              <a:rPr lang="hr-HR" sz="3600" strike="noStrike" cap="all" spc="-1" dirty="0">
                <a:solidFill>
                  <a:schemeClr val="bg1"/>
                </a:solidFill>
                <a:latin typeface="Calibri"/>
              </a:rPr>
              <a:t>ZAKLJUČAK</a:t>
            </a:r>
            <a:endParaRPr lang="hr-HR" sz="360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467640" y="1023582"/>
            <a:ext cx="8435160" cy="58336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85840" indent="-2851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Aktivnosti predviđene Godišnjim planom i programom rada škole i Školskim kurikulumom u potpunosti su realizirane.</a:t>
            </a:r>
          </a:p>
          <a:p>
            <a:pPr marL="285840" indent="-2851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hr-HR" sz="2800" b="1" spc="-1" dirty="0">
                <a:solidFill>
                  <a:schemeClr val="bg1"/>
                </a:solidFill>
                <a:latin typeface="Calibri"/>
              </a:rPr>
              <a:t>Većina aktivnosti predviđenih ŠPP je realizirana te je on tijekom drugog obrazovnog razdoblja obogaćen novima prema potrebama učenika, roditelja i škole.</a:t>
            </a:r>
            <a:endParaRPr lang="hr-HR" sz="2800" b="1" strike="noStrike" spc="-1" dirty="0">
              <a:solidFill>
                <a:schemeClr val="bg1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Opremljenost škole je na </a:t>
            </a:r>
            <a:r>
              <a:rPr lang="hr-HR" sz="2800" b="1" spc="-1" dirty="0">
                <a:solidFill>
                  <a:schemeClr val="bg1"/>
                </a:solidFill>
                <a:latin typeface="Calibri"/>
              </a:rPr>
              <a:t>zadovoljavajućoj</a:t>
            </a: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 razini </a:t>
            </a:r>
            <a:endParaRPr lang="hr-HR" sz="2800" b="1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hr-HR" sz="2800" b="1" strike="noStrike" spc="-1" dirty="0">
              <a:solidFill>
                <a:schemeClr val="bg1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Odgojno – obrazovni rezultati učenika su odlični:</a:t>
            </a:r>
            <a:endParaRPr lang="hr-HR" sz="2800" b="1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     - prolaznost razreda, rezultati </a:t>
            </a:r>
            <a:r>
              <a:rPr lang="hr-HR" sz="2800" b="1" strike="noStrike" spc="-1">
                <a:solidFill>
                  <a:schemeClr val="bg1"/>
                </a:solidFill>
                <a:latin typeface="Calibri"/>
              </a:rPr>
              <a:t>nacionalnih ispita</a:t>
            </a:r>
            <a:endParaRPr lang="hr-HR" sz="2800" b="1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     - povratne informacije o upisu naših učenika u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hr-HR" sz="2800" b="1" spc="-1" dirty="0">
                <a:solidFill>
                  <a:schemeClr val="bg1"/>
                </a:solidFill>
                <a:latin typeface="Calibri"/>
              </a:rPr>
              <a:t>      </a:t>
            </a: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 srednje škole</a:t>
            </a:r>
            <a:endParaRPr lang="hr-HR" sz="2800" b="1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     - rezultati na službenim natjecanjima </a:t>
            </a:r>
            <a:endParaRPr lang="hr-HR" sz="2800" b="1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hr-H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395640" y="1052640"/>
            <a:ext cx="8228880" cy="208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8800" b="0" strike="noStrike" spc="-1" dirty="0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8800" b="0" strike="noStrike" spc="-1" dirty="0">
                <a:solidFill>
                  <a:schemeClr val="bg1"/>
                </a:solidFill>
                <a:latin typeface="Calibri"/>
              </a:rPr>
              <a:t>HVALA </a:t>
            </a:r>
            <a:endParaRPr lang="hr-HR" sz="12000" spc="-1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8800" b="0" strike="noStrike" spc="-1" dirty="0">
                <a:solidFill>
                  <a:schemeClr val="bg1"/>
                </a:solidFill>
                <a:latin typeface="Calibri"/>
              </a:rPr>
              <a:t>NA PAŽNJI !</a:t>
            </a:r>
            <a:endParaRPr lang="hr-HR" sz="8800" b="0" strike="noStrike" spc="-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Table 1"/>
          <p:cNvGraphicFramePr/>
          <p:nvPr>
            <p:extLst>
              <p:ext uri="{D42A27DB-BD31-4B8C-83A1-F6EECF244321}">
                <p14:modId xmlns:p14="http://schemas.microsoft.com/office/powerpoint/2010/main" val="2849968930"/>
              </p:ext>
            </p:extLst>
          </p:nvPr>
        </p:nvGraphicFramePr>
        <p:xfrm>
          <a:off x="395280" y="692280"/>
          <a:ext cx="8229240" cy="2954640"/>
        </p:xfrm>
        <a:graphic>
          <a:graphicData uri="http://schemas.openxmlformats.org/drawingml/2006/table">
            <a:tbl>
              <a:tblPr/>
              <a:tblGrid>
                <a:gridCol w="274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84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BROJ UČENIKA</a:t>
                      </a:r>
                      <a:endParaRPr lang="hr-HR" sz="20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1. – 4.</a:t>
                      </a:r>
                      <a:endParaRPr lang="hr-HR" sz="20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347</a:t>
                      </a:r>
                      <a:endParaRPr lang="hr-HR" sz="20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84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5. – 8.</a:t>
                      </a:r>
                      <a:endParaRPr lang="hr-HR" sz="20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350</a:t>
                      </a:r>
                      <a:endParaRPr lang="hr-HR" sz="20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16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UKUPNO</a:t>
                      </a:r>
                      <a:endParaRPr lang="hr-HR" sz="20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697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hr-HR" sz="20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9" name="Table 2"/>
          <p:cNvGraphicFramePr/>
          <p:nvPr>
            <p:extLst>
              <p:ext uri="{D42A27DB-BD31-4B8C-83A1-F6EECF244321}">
                <p14:modId xmlns:p14="http://schemas.microsoft.com/office/powerpoint/2010/main" val="2594702352"/>
              </p:ext>
            </p:extLst>
          </p:nvPr>
        </p:nvGraphicFramePr>
        <p:xfrm>
          <a:off x="395280" y="3789360"/>
          <a:ext cx="8229240" cy="2265120"/>
        </p:xfrm>
        <a:graphic>
          <a:graphicData uri="http://schemas.openxmlformats.org/drawingml/2006/table">
            <a:tbl>
              <a:tblPr/>
              <a:tblGrid>
                <a:gridCol w="274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492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BROJ ODJELJENJA</a:t>
                      </a:r>
                      <a:endParaRPr lang="hr-HR" sz="20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1. – 4.</a:t>
                      </a:r>
                      <a:endParaRPr lang="hr-HR" sz="20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16</a:t>
                      </a:r>
                      <a:endParaRPr lang="hr-HR" sz="20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92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5. – 8.</a:t>
                      </a:r>
                      <a:endParaRPr lang="hr-HR" sz="20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16</a:t>
                      </a:r>
                      <a:endParaRPr lang="hr-HR" sz="20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28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UKUPNO</a:t>
                      </a:r>
                      <a:endParaRPr lang="hr-HR" sz="20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32</a:t>
                      </a:r>
                      <a:endParaRPr lang="hr-HR" sz="20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708212" y="887506"/>
            <a:ext cx="80234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chemeClr val="bg1"/>
                </a:solidFill>
              </a:rPr>
              <a:t>Podaci o broju učenika u OŠ Josipa Račića</a:t>
            </a:r>
            <a:r>
              <a:rPr lang="hr-HR" b="1" dirty="0">
                <a:solidFill>
                  <a:schemeClr val="bg1"/>
                </a:solidFill>
              </a:rPr>
              <a:t>: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-Broj učenika šk. god. 2021./22.: 723 učenika</a:t>
            </a:r>
          </a:p>
          <a:p>
            <a:r>
              <a:rPr lang="hr-HR" b="1" dirty="0">
                <a:solidFill>
                  <a:schemeClr val="bg1"/>
                </a:solidFill>
              </a:rPr>
              <a:t>                                                                              = - 26 učenika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-Broj učenika šk. god. 2022./23.: 690 učenika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                                                                               = - 10 učenika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-Broj učenika šk. god. 2023./24.: 680 učenika (trenutno)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                                                                  UKUPNO: - 36 učenika (trenutno)</a:t>
            </a:r>
          </a:p>
        </p:txBody>
      </p:sp>
    </p:spTree>
    <p:extLst>
      <p:ext uri="{BB962C8B-B14F-4D97-AF65-F5344CB8AC3E}">
        <p14:creationId xmlns:p14="http://schemas.microsoft.com/office/powerpoint/2010/main" val="58345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Table 1"/>
          <p:cNvGraphicFramePr/>
          <p:nvPr>
            <p:extLst>
              <p:ext uri="{D42A27DB-BD31-4B8C-83A1-F6EECF244321}">
                <p14:modId xmlns:p14="http://schemas.microsoft.com/office/powerpoint/2010/main" val="2056961372"/>
              </p:ext>
            </p:extLst>
          </p:nvPr>
        </p:nvGraphicFramePr>
        <p:xfrm>
          <a:off x="1115640" y="2997000"/>
          <a:ext cx="6857280" cy="2520000"/>
        </p:xfrm>
        <a:graphic>
          <a:graphicData uri="http://schemas.openxmlformats.org/drawingml/2006/table">
            <a:tbl>
              <a:tblPr/>
              <a:tblGrid>
                <a:gridCol w="2742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760"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USPJEH UČENIKA</a:t>
                      </a:r>
                      <a:endParaRPr lang="hr-HR" sz="1800" b="1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</a:rPr>
                        <a:t>NA KRAJU ŠKOLSKE GODINE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2022./2023</a:t>
                      </a:r>
                      <a:r>
                        <a:rPr lang="hr-HR" sz="16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.</a:t>
                      </a:r>
                      <a:endParaRPr lang="hr-HR" sz="1600" b="1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Odličnih</a:t>
                      </a:r>
                      <a:endParaRPr lang="hr-HR" sz="1600" b="1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560</a:t>
                      </a:r>
                      <a:endParaRPr lang="hr-HR" sz="16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76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Vrlo dobrih</a:t>
                      </a:r>
                      <a:endParaRPr lang="hr-HR" sz="1600" b="1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0000"/>
                          </a:solidFill>
                          <a:latin typeface="Times New Roman"/>
                        </a:rPr>
                        <a:t>118</a:t>
                      </a:r>
                      <a:endParaRPr lang="hr-HR" sz="16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76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Dobrih</a:t>
                      </a:r>
                      <a:endParaRPr lang="hr-HR" sz="1600" b="1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6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76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Dovoljnih</a:t>
                      </a:r>
                      <a:endParaRPr lang="hr-HR" sz="1600" b="1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0000"/>
                          </a:solidFill>
                          <a:latin typeface="Times New Roman"/>
                        </a:rPr>
                        <a:t>0</a:t>
                      </a:r>
                      <a:endParaRPr lang="hr-HR" sz="16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76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Nedovoljnih</a:t>
                      </a:r>
                      <a:endParaRPr lang="hr-HR" sz="1600" b="1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hr-HR" sz="16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20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PROSJEČNA OCJENA USPJEHA</a:t>
                      </a:r>
                      <a:endParaRPr lang="hr-HR" sz="1600" b="1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4.66</a:t>
                      </a:r>
                      <a:endParaRPr lang="hr-HR" sz="16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1" name="Table 2"/>
          <p:cNvGraphicFramePr/>
          <p:nvPr>
            <p:extLst>
              <p:ext uri="{D42A27DB-BD31-4B8C-83A1-F6EECF244321}">
                <p14:modId xmlns:p14="http://schemas.microsoft.com/office/powerpoint/2010/main" val="2656842116"/>
              </p:ext>
            </p:extLst>
          </p:nvPr>
        </p:nvGraphicFramePr>
        <p:xfrm>
          <a:off x="1523880" y="1397160"/>
          <a:ext cx="6095880" cy="1056640"/>
        </p:xfrm>
        <a:graphic>
          <a:graphicData uri="http://schemas.openxmlformats.org/drawingml/2006/table">
            <a:tbl>
              <a:tblPr/>
              <a:tblGrid>
                <a:gridCol w="609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pos="0" algn="l"/>
                        </a:tabLst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DOPUNSKA, DODATNA, </a:t>
                      </a:r>
                      <a:endParaRPr lang="hr-HR" sz="2000" b="1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pos="0" algn="l"/>
                        </a:tabLst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IZVANNASTAVNA I IZVANŠKOLSKA </a:t>
                      </a:r>
                      <a:endParaRPr lang="hr-HR" sz="20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Table 1"/>
          <p:cNvGraphicFramePr/>
          <p:nvPr>
            <p:extLst>
              <p:ext uri="{D42A27DB-BD31-4B8C-83A1-F6EECF244321}">
                <p14:modId xmlns:p14="http://schemas.microsoft.com/office/powerpoint/2010/main" val="759315545"/>
              </p:ext>
            </p:extLst>
          </p:nvPr>
        </p:nvGraphicFramePr>
        <p:xfrm>
          <a:off x="395280" y="981000"/>
          <a:ext cx="8229240" cy="935640"/>
        </p:xfrm>
        <a:graphic>
          <a:graphicData uri="http://schemas.openxmlformats.org/drawingml/2006/table">
            <a:tbl>
              <a:tblPr/>
              <a:tblGrid>
                <a:gridCol w="5486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5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NEGATIVNE OCJENE NA KRAJU ŠKOLSKE GODINE</a:t>
                      </a:r>
                      <a:endParaRPr lang="hr-HR" sz="18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hr-HR" sz="18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3" name="Table 2"/>
          <p:cNvGraphicFramePr/>
          <p:nvPr>
            <p:extLst>
              <p:ext uri="{D42A27DB-BD31-4B8C-83A1-F6EECF244321}">
                <p14:modId xmlns:p14="http://schemas.microsoft.com/office/powerpoint/2010/main" val="1731015855"/>
              </p:ext>
            </p:extLst>
          </p:nvPr>
        </p:nvGraphicFramePr>
        <p:xfrm>
          <a:off x="395640" y="2421000"/>
          <a:ext cx="8229240" cy="936000"/>
        </p:xfrm>
        <a:graphic>
          <a:graphicData uri="http://schemas.openxmlformats.org/drawingml/2006/table">
            <a:tbl>
              <a:tblPr/>
              <a:tblGrid>
                <a:gridCol w="548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BROJ UČENIKA KOJI NISU ZAVRŠILI ŠKOLSKU GODINU</a:t>
                      </a:r>
                      <a:endParaRPr lang="hr-HR" sz="18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0</a:t>
                      </a:r>
                      <a:endParaRPr lang="hr-HR" sz="18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4" name="Table 3"/>
          <p:cNvGraphicFramePr/>
          <p:nvPr>
            <p:extLst>
              <p:ext uri="{D42A27DB-BD31-4B8C-83A1-F6EECF244321}">
                <p14:modId xmlns:p14="http://schemas.microsoft.com/office/powerpoint/2010/main" val="515043516"/>
              </p:ext>
            </p:extLst>
          </p:nvPr>
        </p:nvGraphicFramePr>
        <p:xfrm>
          <a:off x="395640" y="5517360"/>
          <a:ext cx="8229240" cy="864000"/>
        </p:xfrm>
        <a:graphic>
          <a:graphicData uri="http://schemas.openxmlformats.org/drawingml/2006/table">
            <a:tbl>
              <a:tblPr/>
              <a:tblGrid>
                <a:gridCol w="548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BROJ UČENIKA KOJI PRELAZE U NOVU ŠKOLSKU GODINU </a:t>
                      </a:r>
                      <a:endParaRPr lang="hr-HR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S JEDNOM (1) NEGATIVNOM OCJENOM</a:t>
                      </a:r>
                      <a:endParaRPr lang="hr-HR" sz="18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0</a:t>
                      </a:r>
                      <a:endParaRPr lang="hr-HR" sz="18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5" name="Table 4"/>
          <p:cNvGraphicFramePr/>
          <p:nvPr>
            <p:extLst>
              <p:ext uri="{D42A27DB-BD31-4B8C-83A1-F6EECF244321}">
                <p14:modId xmlns:p14="http://schemas.microsoft.com/office/powerpoint/2010/main" val="2846377871"/>
              </p:ext>
            </p:extLst>
          </p:nvPr>
        </p:nvGraphicFramePr>
        <p:xfrm>
          <a:off x="395280" y="4005000"/>
          <a:ext cx="8229240" cy="864000"/>
        </p:xfrm>
        <a:graphic>
          <a:graphicData uri="http://schemas.openxmlformats.org/drawingml/2006/table">
            <a:tbl>
              <a:tblPr/>
              <a:tblGrid>
                <a:gridCol w="548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</a:rPr>
                        <a:t>IZOSTANCI </a:t>
                      </a:r>
                      <a:endParaRPr lang="hr-HR" sz="18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 dirty="0">
                          <a:solidFill>
                            <a:srgbClr val="FF0000"/>
                          </a:solidFill>
                          <a:latin typeface="Calibri"/>
                        </a:rPr>
                        <a:t>OPRAVDANI – </a:t>
                      </a:r>
                      <a:r>
                        <a:rPr lang="hr-HR" sz="1800" b="1" strike="noStrike" spc="-1" dirty="0">
                          <a:solidFill>
                            <a:srgbClr val="FF0000"/>
                          </a:solidFill>
                          <a:latin typeface="Calibri"/>
                        </a:rPr>
                        <a:t>45 654</a:t>
                      </a:r>
                      <a:endParaRPr lang="hr-HR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 dirty="0">
                          <a:solidFill>
                            <a:srgbClr val="FF0000"/>
                          </a:solidFill>
                          <a:latin typeface="Calibri"/>
                        </a:rPr>
                        <a:t>NEOPRAVDANI - </a:t>
                      </a:r>
                      <a:r>
                        <a:rPr lang="hr-HR" sz="1800" b="1" strike="noStrike" spc="-1" dirty="0">
                          <a:solidFill>
                            <a:srgbClr val="FF0000"/>
                          </a:solidFill>
                          <a:latin typeface="Calibri"/>
                        </a:rPr>
                        <a:t>60</a:t>
                      </a:r>
                      <a:endParaRPr lang="hr-HR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539640" y="450360"/>
            <a:ext cx="8228880" cy="1353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25000" lnSpcReduction="20000"/>
          </a:bodyPr>
          <a:lstStyle/>
          <a:p>
            <a:pPr>
              <a:lnSpc>
                <a:spcPct val="100000"/>
              </a:lnSpc>
            </a:pPr>
            <a:r>
              <a:rPr lang="hr-HR" sz="1800" b="0" strike="noStrike" cap="all" spc="-1" dirty="0">
                <a:solidFill>
                  <a:srgbClr val="FFFFFF"/>
                </a:solidFill>
                <a:latin typeface="Calibri Light"/>
              </a:rPr>
              <a:t>UCENICI S RJEŠENJEM O PRIMJERENOM PROGRAMU ŠKOLOVANJA </a:t>
            </a:r>
            <a:r>
              <a:rPr lang="hr-HR" sz="1200" b="0" strike="noStrike" cap="all" spc="-1" dirty="0">
                <a:solidFill>
                  <a:srgbClr val="FFFFFF"/>
                </a:solidFill>
                <a:latin typeface="Calibri Light"/>
              </a:rPr>
              <a:t>(čl.5.i čl.6. Pravilnika o osnovnoškolskom i srednjoškolskom odgoju i obrazovanju učenika s teškoćama razvoju)</a:t>
            </a: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r>
              <a:rPr lang="hr-HR" sz="8000" b="1" strike="noStrike" cap="all" spc="-1" dirty="0">
                <a:solidFill>
                  <a:schemeClr val="bg1"/>
                </a:solidFill>
                <a:latin typeface="Calibri Light"/>
              </a:rPr>
              <a:t>UČENICI S RJEŠENJEM O PRIMJERENOM PROGRAMU </a:t>
            </a:r>
            <a:r>
              <a:rPr lang="hr-HR" sz="8000" b="1" cap="all" spc="-1" dirty="0">
                <a:solidFill>
                  <a:schemeClr val="bg1"/>
                </a:solidFill>
                <a:latin typeface="Calibri Light"/>
              </a:rPr>
              <a:t>ODGOJA I OBRAZOVANJA</a:t>
            </a:r>
            <a:r>
              <a:rPr lang="hr-HR" sz="8000" b="1" strike="noStrike" cap="all" spc="-1" dirty="0">
                <a:solidFill>
                  <a:schemeClr val="bg1"/>
                </a:solidFill>
                <a:latin typeface="Calibri Light"/>
              </a:rPr>
              <a:t> (čl.5. i čl.6. Pravilnika o osnovnoškolskom i srednjoškolskom odgoju i obrazovanju učenika s teškoćama razvoju)</a:t>
            </a:r>
            <a:br>
              <a:rPr sz="5600" dirty="0">
                <a:solidFill>
                  <a:schemeClr val="bg1"/>
                </a:solidFill>
              </a:rPr>
            </a:br>
            <a:br>
              <a:rPr sz="5600" dirty="0">
                <a:solidFill>
                  <a:schemeClr val="bg1"/>
                </a:solidFill>
              </a:rPr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r>
              <a:rPr lang="hr-HR" sz="1800" b="0" strike="noStrike" cap="all" spc="-1" dirty="0">
                <a:solidFill>
                  <a:srgbClr val="FFFFFF"/>
                </a:solidFill>
                <a:latin typeface="Calibri Light"/>
              </a:rPr>
              <a:t>Sedam </a:t>
            </a:r>
            <a:r>
              <a:rPr lang="hr-HR" sz="1600" b="0" strike="noStrike" cap="all" spc="-1" dirty="0">
                <a:solidFill>
                  <a:srgbClr val="FFFFFF"/>
                </a:solidFill>
                <a:latin typeface="Calibri Light"/>
              </a:rPr>
              <a:t> učenika s Rješenjem o primjerenom obliku školovanja imalo je potporu u vidu POMOĆNIKA U NASTAVI/KOMUNIKACIJSKOG POSREDNIKA</a:t>
            </a:r>
            <a:br>
              <a:rPr dirty="0"/>
            </a:br>
            <a:r>
              <a:rPr lang="hr-HR" sz="1200" b="0" strike="noStrike" cap="all" spc="-1" dirty="0">
                <a:solidFill>
                  <a:srgbClr val="FFFFFF"/>
                </a:solidFill>
                <a:latin typeface="Calibri Light"/>
              </a:rPr>
              <a:t>UČUUU</a:t>
            </a:r>
            <a:endParaRPr lang="hr-HR" sz="1200" b="0" strike="noStrike" spc="-1" dirty="0">
              <a:latin typeface="Arial"/>
            </a:endParaRPr>
          </a:p>
        </p:txBody>
      </p:sp>
      <p:graphicFrame>
        <p:nvGraphicFramePr>
          <p:cNvPr id="137" name="Table 2"/>
          <p:cNvGraphicFramePr/>
          <p:nvPr>
            <p:extLst>
              <p:ext uri="{D42A27DB-BD31-4B8C-83A1-F6EECF244321}">
                <p14:modId xmlns:p14="http://schemas.microsoft.com/office/powerpoint/2010/main" val="1276482363"/>
              </p:ext>
            </p:extLst>
          </p:nvPr>
        </p:nvGraphicFramePr>
        <p:xfrm>
          <a:off x="122270" y="1418446"/>
          <a:ext cx="8964580" cy="5100373"/>
        </p:xfrm>
        <a:graphic>
          <a:graphicData uri="http://schemas.openxmlformats.org/drawingml/2006/table">
            <a:tbl>
              <a:tblPr/>
              <a:tblGrid>
                <a:gridCol w="1584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3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3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20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3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0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21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8285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Vrsta primjerenog programa odgoja i obrazovanja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Broj učenika s primjerenim programom odgoja</a:t>
                      </a:r>
                      <a:r>
                        <a:rPr lang="hr-HR" sz="1400" b="1" strike="noStrike" spc="-1" baseline="0" dirty="0">
                          <a:solidFill>
                            <a:srgbClr val="FFFFFF"/>
                          </a:solidFill>
                          <a:latin typeface="Calibri"/>
                        </a:rPr>
                        <a:t> i obrazovanja</a:t>
                      </a:r>
                      <a:r>
                        <a:rPr lang="hr-HR" sz="1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 po razredima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Ukupno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378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I.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II.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III.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IV.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V.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VI.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VII.</a:t>
                      </a:r>
                      <a:endParaRPr lang="hr-HR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VIII.</a:t>
                      </a:r>
                      <a:endParaRPr lang="hr-HR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2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Redoviti program uz individualizirane postupke (čl.5.Pravilnika…)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5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Redoviti program uz prilagodbu sadržaja i individualizirane postupke (čl.6. Pravilnika…)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endParaRPr lang="hr-HR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endParaRPr lang="hr-HR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3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UKUPNO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400" b="0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hr-HR" sz="14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058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Sedam učenika </a:t>
                      </a:r>
                      <a:r>
                        <a:rPr lang="hr-HR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Rješenjem o primjerenom programu odgoja</a:t>
                      </a:r>
                      <a:r>
                        <a:rPr lang="hr-HR" sz="1800" b="1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 obrazovanja</a:t>
                      </a:r>
                      <a:r>
                        <a:rPr lang="hr-HR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imali su potporu pomoćnika</a:t>
                      </a:r>
                      <a:r>
                        <a:rPr lang="hr-HR" sz="1800" b="1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nastavi.</a:t>
                      </a:r>
                      <a:br>
                        <a:rPr lang="hr-HR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hr-HR" sz="1400" b="0" strike="noStrike" spc="-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8460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Table 1"/>
          <p:cNvGraphicFramePr/>
          <p:nvPr>
            <p:extLst>
              <p:ext uri="{D42A27DB-BD31-4B8C-83A1-F6EECF244321}">
                <p14:modId xmlns:p14="http://schemas.microsoft.com/office/powerpoint/2010/main" val="1117014358"/>
              </p:ext>
            </p:extLst>
          </p:nvPr>
        </p:nvGraphicFramePr>
        <p:xfrm>
          <a:off x="360000" y="38100"/>
          <a:ext cx="8444880" cy="6769117"/>
        </p:xfrm>
        <a:graphic>
          <a:graphicData uri="http://schemas.openxmlformats.org/drawingml/2006/table">
            <a:tbl>
              <a:tblPr/>
              <a:tblGrid>
                <a:gridCol w="219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2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5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67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RAD LOGOPEDA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ŠKOLSKA GODINA 2022./2023.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4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NEPOSREDNI ODGOJNO-OBRAZOVNI RAD S UČENICIMA S TEŠKOĆAMA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Rehabilitacijski individualni  i skupni rad s učenicima s teškoćama-  38 učenik u </a:t>
                      </a:r>
                      <a:r>
                        <a:rPr lang="hr-HR" sz="11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logopedskoj</a:t>
                      </a: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terapiji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Neposredni rad s učenicima radi provođenja dijagnostičkog procesa te </a:t>
                      </a:r>
                      <a:r>
                        <a:rPr lang="hr-HR" sz="11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logopedske</a:t>
                      </a: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trijaže 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Procjena spremnosti djece za upis u 1.razred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Govorno-jezična procjena u postupku utvrđivanja psihofizičkog stanja učenika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1.razredi</a:t>
                      </a: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: </a:t>
                      </a: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radionice- igre i aktivnosti za poticanje i razvijanje vještine čitanja, u okviru volonterskog projekta „Čitam, dam, sretan sam!” te nacionalne kampanje „Čitaj mi!”</a:t>
                      </a:r>
                      <a:endParaRPr lang="hr-HR" sz="11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Radionice s učenicima 2.</a:t>
                      </a:r>
                      <a:r>
                        <a:rPr lang="hr-HR" sz="1100" b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razreda</a:t>
                      </a: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u sklopu projekta „Svi</a:t>
                      </a:r>
                      <a:r>
                        <a:rPr lang="hr-HR" sz="1100" b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različiti-svi jednaki</a:t>
                      </a: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” u</a:t>
                      </a:r>
                      <a:r>
                        <a:rPr lang="hr-HR" sz="1100" b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cilju boljeg razumijevanja i prihvaćanja osoba s invaliditetom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Neposredni rad s učenicima uključenim u </a:t>
                      </a:r>
                      <a:r>
                        <a:rPr lang="hr-HR" sz="1100" b="1" strike="noStrike" spc="-1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logopedsku</a:t>
                      </a:r>
                      <a:r>
                        <a:rPr lang="hr-HR" sz="1100" b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terapiju u sklopu humanitarno-edukativnog programa „Škole za Afriku” u cilju pomoći djeci Etiopije da ostvare pravo na obrazovanje te  širenju ozračja solidarnosti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1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Neposredni rad s učenicima od 1.-8- razreda uključenim u </a:t>
                      </a:r>
                      <a:r>
                        <a:rPr kumimoji="0" lang="hr-HR" sz="1100" b="1" i="0" u="none" strike="noStrike" kern="1200" cap="none" spc="-1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logopedsku</a:t>
                      </a:r>
                      <a:r>
                        <a:rPr kumimoji="0" lang="hr-HR" sz="11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terapiju u sklopu projekta „Čitam lakše!” s ciljem bolje dostupnosti digitalnih sadržaja te uporabe istih prilagođenih  korisnicima s disleksijom i poteškoćama u čitanju</a:t>
                      </a:r>
                      <a:endParaRPr lang="hr-HR" sz="11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1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Travanj, svibanj i lipanj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Siječanj/ veljača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Prosinac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hr-HR" sz="11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NEPOSREDNI ODGOJNO-OBRAZOVNI RAD S UČITELJIMA</a:t>
                      </a: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Pomoć učiteljima u planiranju i programiranju rada te  izradi individualiziranih odgojno-obrazovnih programa za učenike s teškoćama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Praćenje obrazovnih postignuća učenika s teškoćama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NEPOSREDNI ODGOJNO-OBRAZOVNI RAD S RODITELJIMA</a:t>
                      </a:r>
                      <a:endParaRPr lang="hr-HR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Upoznavanje roditelja s vrstom, stupnjem i značajkama teškoća, davanje stručnih savjeta i naputaka 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Upoznavanje s postupkom promjene programa školovanja i Individualiziranim </a:t>
                      </a:r>
                      <a:r>
                        <a:rPr lang="hr-HR" sz="11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kurikulumima</a:t>
                      </a: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za učenike s teškoćama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6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SURADNJA S RAVNATELJEM, STRUČNIM SURADNICIMA TE VANJSKIM USTANOVAMA </a:t>
                      </a:r>
                      <a:endParaRPr lang="hr-HR" sz="11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Suradnja s ravnateljem  i stručnim suradnicima, školskim liječnikom, Gradskim uredom za obrazovanje, s djelatnicima predškolskih ustanova, sa specijalističkim ustanovama,</a:t>
                      </a:r>
                      <a:r>
                        <a:rPr lang="hr-HR" sz="11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ERF-om</a:t>
                      </a: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, COO „Vinko Bek”...</a:t>
                      </a:r>
                      <a:endParaRPr lang="hr-HR" sz="11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1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Table 1"/>
          <p:cNvGraphicFramePr/>
          <p:nvPr>
            <p:extLst>
              <p:ext uri="{D42A27DB-BD31-4B8C-83A1-F6EECF244321}">
                <p14:modId xmlns:p14="http://schemas.microsoft.com/office/powerpoint/2010/main" val="1368257498"/>
              </p:ext>
            </p:extLst>
          </p:nvPr>
        </p:nvGraphicFramePr>
        <p:xfrm>
          <a:off x="209552" y="85725"/>
          <a:ext cx="8791573" cy="6716684"/>
        </p:xfrm>
        <a:graphic>
          <a:graphicData uri="http://schemas.openxmlformats.org/drawingml/2006/table">
            <a:tbl>
              <a:tblPr/>
              <a:tblGrid>
                <a:gridCol w="2930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7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3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8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RAD LOGOPEDA</a:t>
                      </a:r>
                      <a:endParaRPr lang="hr-HR" sz="16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ŠKOLSKA GODINA 2022./2023.</a:t>
                      </a:r>
                      <a:endParaRPr lang="hr-HR" sz="16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PLANIRANJE I PROGRAMIRANJE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Godišnji, izvedbeni i mjesečni plan i program rada logopeda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Izrada individualnih  planova i programa rada za učenike 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Sudjelovanje u izradi Individualiziranih kurikuluma  za učenike s teškoćama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Prijedlozi i mišljenja za promjene programa</a:t>
                      </a:r>
                      <a:r>
                        <a:rPr lang="hr-HR" sz="11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odgoja i obrazovanja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Rujan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6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PRIPREMANJE ZA NEPOSREDNI RAD </a:t>
                      </a: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Pripremanje za neposredni rad s učenicima s teškoćama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Izrada didaktičkog i instruktivnog materijala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STRUČNO-RAZVOJNI POSLOVI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Stručno povjerenstvo škole za utvrđivanje psihofizičkog stanja djeteta/učenika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Sudjelovanje u izradi  Godišnjeg plana i programa te Izvješća o radu škole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Sudjelovanje u izradi i provedbi školskog preventivnog programa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Sudjelovanje na sjednicama RV i UV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Mentorstvo studentici  studija  Logopedija na ERF-u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Sudjelovanje u provedbi Nacionalnih ispita za učenike 8. razreda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1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Veljača-ožujak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Ožujak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0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VOĐENJE DOKUMENTACIJE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Vođenje dosjea za učenike, dnevnika rada, izrada mišljenja i preporuka te izvješća—analiza i vrednovanje odgojno-obrazovnog rada</a:t>
                      </a:r>
                      <a:endParaRPr lang="hr-HR" sz="11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Tijekom školske godine</a:t>
                      </a:r>
                      <a:endParaRPr lang="hr-HR" sz="11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Kraj prvog i drugog obrazovnog razdoblja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0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STRUČNO USAVRŠAVANJE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Individualno i skupno stručno usavršavanje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OSTALO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„Škola u prirodi”-pratnja učenicima četvrtih razreda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Svibanj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393571"/>
                  </a:ext>
                </a:extLst>
              </a:tr>
              <a:tr h="70064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Tijekom</a:t>
                      </a:r>
                      <a:r>
                        <a:rPr lang="en-GB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GB" sz="1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ove</a:t>
                      </a:r>
                      <a:r>
                        <a:rPr lang="hr-HR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š</a:t>
                      </a:r>
                      <a:r>
                        <a:rPr lang="en-GB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k</a:t>
                      </a:r>
                      <a:r>
                        <a:rPr lang="hr-HR" sz="1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olske</a:t>
                      </a:r>
                      <a:r>
                        <a:rPr lang="hr-HR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GB" sz="1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godine</a:t>
                      </a:r>
                      <a:r>
                        <a:rPr lang="en-GB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GB" sz="1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realiziran</a:t>
                      </a:r>
                      <a:r>
                        <a:rPr lang="hr-HR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e</a:t>
                      </a:r>
                      <a:r>
                        <a:rPr lang="en-GB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GB" sz="1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su</a:t>
                      </a:r>
                      <a:r>
                        <a:rPr lang="en-GB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hr-HR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aktivnosti</a:t>
                      </a:r>
                      <a:r>
                        <a:rPr lang="en-GB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GB" sz="1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GB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GB" sz="1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zadaće</a:t>
                      </a:r>
                      <a:r>
                        <a:rPr lang="en-GB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GB" sz="1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predviđene</a:t>
                      </a:r>
                      <a:r>
                        <a:rPr lang="en-GB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hr-HR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Godišnjim </a:t>
                      </a:r>
                      <a:r>
                        <a:rPr lang="en-GB" sz="1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planom</a:t>
                      </a:r>
                      <a:r>
                        <a:rPr lang="en-GB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GB" sz="1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GB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GB" sz="1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programom</a:t>
                      </a:r>
                      <a:r>
                        <a:rPr lang="en-GB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GB" sz="14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rada</a:t>
                      </a:r>
                      <a:r>
                        <a:rPr lang="en-GB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hr-HR" sz="1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logopeda te Školskim kurikulumom.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hr-H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2073</TotalTime>
  <Words>2660</Words>
  <Application>Microsoft Office PowerPoint</Application>
  <PresentationFormat>Prikaz na zaslonu (4:3)</PresentationFormat>
  <Paragraphs>520</Paragraphs>
  <Slides>26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Century Gothic</vt:lpstr>
      <vt:lpstr>DejaVu Sans</vt:lpstr>
      <vt:lpstr>georgia</vt:lpstr>
      <vt:lpstr>Times New Roman</vt:lpstr>
      <vt:lpstr>Wingdings 3</vt:lpstr>
      <vt:lpstr>Isječak</vt:lpstr>
      <vt:lpstr>1_Isječak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       Rad psihologa – ŠK. GOD. 2022./2023.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IZVJEŠĆE O RADU  OŠ JOSIPA RAČIĆA</dc:title>
  <dc:subject/>
  <dc:creator>Logoped</dc:creator>
  <dc:description/>
  <cp:lastModifiedBy>Tajnistvo</cp:lastModifiedBy>
  <cp:revision>268</cp:revision>
  <cp:lastPrinted>2022-08-27T07:50:45Z</cp:lastPrinted>
  <dcterms:modified xsi:type="dcterms:W3CDTF">2023-08-25T11:28:18Z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Prikaz na zaslonu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