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777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8" r:id="rId14"/>
    <p:sldId id="268" r:id="rId15"/>
    <p:sldId id="269" r:id="rId16"/>
    <p:sldId id="270" r:id="rId17"/>
    <p:sldId id="275" r:id="rId18"/>
    <p:sldId id="271" r:id="rId19"/>
    <p:sldId id="279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19" autoAdjust="0"/>
  </p:normalViewPr>
  <p:slideViewPr>
    <p:cSldViewPr snapToGrid="0">
      <p:cViewPr varScale="1">
        <p:scale>
          <a:sx n="63" d="100"/>
          <a:sy n="63" d="100"/>
        </p:scale>
        <p:origin x="7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Kliknite za premještanje slajda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hr-HR" sz="2000" b="0" strike="noStrike" spc="-1">
                <a:latin typeface="Arial"/>
              </a:rPr>
              <a:t>Kliknite za uređivanje formata bilješki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hr-HR" sz="1400" b="0" strike="noStrike" spc="-1">
                <a:latin typeface="Times New Roman"/>
              </a:rPr>
              <a:t>&lt;zaglavlje&gt;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hr-HR" sz="1400" b="0" strike="noStrike" spc="-1">
                <a:latin typeface="Times New Roman"/>
              </a:rPr>
              <a:t>&lt;datum/vrijeme&gt;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hr-HR" sz="1400" b="0" strike="noStrike" spc="-1">
                <a:latin typeface="Times New Roman"/>
              </a:rPr>
              <a:t>&lt;podnožje&gt;</a:t>
            </a:r>
          </a:p>
        </p:txBody>
      </p:sp>
      <p:sp>
        <p:nvSpPr>
          <p:cNvPr id="12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3DFC1B0-2F69-4517-9C44-C64DAA9E59EA}" type="slidenum">
              <a:rPr lang="hr-HR" sz="1400" b="0" strike="noStrike" spc="-1">
                <a:latin typeface="Times New Roman"/>
              </a:rPr>
              <a:pPr algn="r"/>
              <a:t>‹#›</a:t>
            </a:fld>
            <a:endParaRPr lang="hr-H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159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93DFC1B0-2F69-4517-9C44-C64DAA9E59EA}" type="slidenum">
              <a:rPr lang="hr-HR" sz="1400" b="0" strike="noStrike" spc="-1" smtClean="0">
                <a:latin typeface="Times New Roman"/>
              </a:rPr>
              <a:pPr algn="r"/>
              <a:t>6</a:t>
            </a:fld>
            <a:endParaRPr lang="hr-H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419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000" b="0" strike="noStrike" spc="-1"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819DB19-2A1F-4DEE-AA93-28C4C0AD69BC}" type="slidenum">
              <a:rPr lang="hr-HR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8</a:t>
            </a:fld>
            <a:endParaRPr lang="hr-H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4877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hr-HR" sz="2000" b="0" strike="noStrike" spc="-1"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819DB19-2A1F-4DEE-AA93-28C4C0AD69BC}" type="slidenum">
              <a:rPr lang="hr-HR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16</a:t>
            </a:fld>
            <a:endParaRPr lang="hr-H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568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3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834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17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61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32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15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0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28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03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06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89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9655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25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100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013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6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0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5" descr="Celestia-R1---OverlayContentSD.png"/>
          <p:cNvPicPr/>
          <p:nvPr/>
        </p:nvPicPr>
        <p:blipFill>
          <a:blip r:embed="rId15" cstate="print"/>
          <a:stretch/>
        </p:blipFill>
        <p:spPr>
          <a:xfrm>
            <a:off x="14040" y="0"/>
            <a:ext cx="9117720" cy="6857280"/>
          </a:xfrm>
          <a:prstGeom prst="rect">
            <a:avLst/>
          </a:prstGeom>
          <a:ln w="0"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609480"/>
            <a:ext cx="7771680" cy="1455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1800" b="0" strike="noStrike" spc="-1">
                <a:latin typeface="Arial"/>
              </a:rPr>
              <a:t>Kliknite za uređivanje formata teksta naslova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9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526680" y="332640"/>
            <a:ext cx="8154000" cy="143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89500" lnSpcReduction="10000"/>
          </a:bodyPr>
          <a:lstStyle/>
          <a:p>
            <a:pPr algn="ctr">
              <a:lnSpc>
                <a:spcPct val="100000"/>
              </a:lnSpc>
            </a:pPr>
            <a:r>
              <a:rPr lang="hr-HR" sz="5400" b="1" strike="noStrike" cap="all" spc="-1">
                <a:solidFill>
                  <a:srgbClr val="FFFFFF"/>
                </a:solidFill>
                <a:latin typeface="Calibri"/>
              </a:rPr>
              <a:t>IZVJEŠĆE O RADU </a:t>
            </a:r>
            <a:r>
              <a:t/>
            </a:r>
            <a:br/>
            <a:r>
              <a:rPr lang="hr-HR" sz="5400" b="1" strike="noStrike" cap="all" spc="-1">
                <a:solidFill>
                  <a:srgbClr val="FFFFFF"/>
                </a:solidFill>
                <a:latin typeface="Calibri"/>
              </a:rPr>
              <a:t>OŠ JOSIPA RAČIĆA</a:t>
            </a:r>
            <a:endParaRPr lang="hr-HR" sz="5400" b="0" strike="noStrike" spc="-1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1403640" y="5733360"/>
            <a:ext cx="6400080" cy="71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3200" b="0" strike="noStrike" cap="all" spc="-1" dirty="0">
                <a:solidFill>
                  <a:srgbClr val="FFFFFF"/>
                </a:solidFill>
                <a:latin typeface="Calibri"/>
              </a:rPr>
              <a:t>Školska godina 2021./2022</a:t>
            </a:r>
            <a:r>
              <a:rPr lang="hr-HR" sz="1800" b="0" strike="noStrike" cap="all" spc="-1" dirty="0">
                <a:solidFill>
                  <a:srgbClr val="FFFFFF"/>
                </a:solidFill>
                <a:latin typeface="Calibri"/>
              </a:rPr>
              <a:t>.</a:t>
            </a:r>
            <a:endParaRPr lang="hr-HR" sz="1800" b="0" strike="noStrike" spc="-1" dirty="0">
              <a:latin typeface="Arial"/>
            </a:endParaRPr>
          </a:p>
        </p:txBody>
      </p:sp>
      <p:pic>
        <p:nvPicPr>
          <p:cNvPr id="125" name="Picture 2" descr="Incident u zagrebačkoj osnovnoj školi: Zaposlenik se prešetavao sa zračnom  puškom?"/>
          <p:cNvPicPr/>
          <p:nvPr/>
        </p:nvPicPr>
        <p:blipFill>
          <a:blip r:embed="rId2" cstate="print"/>
          <a:stretch/>
        </p:blipFill>
        <p:spPr>
          <a:xfrm>
            <a:off x="1512360" y="1917000"/>
            <a:ext cx="6011280" cy="3383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" name="Table 1"/>
          <p:cNvGraphicFramePr/>
          <p:nvPr>
            <p:extLst>
              <p:ext uri="{D42A27DB-BD31-4B8C-83A1-F6EECF244321}">
                <p14:modId xmlns:p14="http://schemas.microsoft.com/office/powerpoint/2010/main" val="50640832"/>
              </p:ext>
            </p:extLst>
          </p:nvPr>
        </p:nvGraphicFramePr>
        <p:xfrm>
          <a:off x="0" y="-1"/>
          <a:ext cx="9144000" cy="7222112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6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9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0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6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RAD PEDAGOGA</a:t>
                      </a:r>
                      <a:endParaRPr lang="hr-HR" sz="1600" b="0" strike="noStrike" spc="-1" dirty="0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C3E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6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Školska godina 2021./2022.</a:t>
                      </a:r>
                      <a:endParaRPr lang="hr-HR" sz="1600" b="0" strike="noStrike" spc="-1" dirty="0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C3E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6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PLANIRANJE I PROGRAMIRANJE RADA</a:t>
                      </a:r>
                      <a:endParaRPr lang="hr-HR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6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lang="hr-HR" sz="1600" b="0" strike="noStrike" spc="-1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C3E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Kurikulum škole</a:t>
                      </a:r>
                      <a:endParaRPr lang="hr-HR" sz="12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Godišnji plan i program škole</a:t>
                      </a:r>
                      <a:endParaRPr lang="hr-HR" sz="12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Plan i program rada pedagoga</a:t>
                      </a:r>
                      <a:endParaRPr lang="hr-HR" sz="12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Sudjelovanje u organizaciji kulturnih i javnih događanja u školi </a:t>
                      </a:r>
                      <a:endParaRPr lang="hr-HR" sz="12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Sudjelovanje u povjerenstvu za natjecanja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Plan i program upisa u prvi razred i plan i program upisa u srednju školu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Planiranje rada pomoćnika u nastavi</a:t>
                      </a:r>
                      <a:endParaRPr lang="hr-HR" sz="1200" b="0" strike="noStrike" spc="-1" dirty="0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Rujan</a:t>
                      </a:r>
                      <a:endParaRPr lang="hr-HR" sz="1600" b="0" strike="noStrike" spc="-1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8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6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NEPOSREDAN ODGOJNO-OBRAZOVNI RAD S UČENICIMA</a:t>
                      </a:r>
                      <a:endParaRPr lang="hr-HR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6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lang="hr-HR" sz="1600" b="0" strike="noStrike" spc="-1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C3E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Individualan rad s učenicima-obrazovna postignuća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Disciplina i pedagoške mjere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Profesionalna orijentacija, radionice za učenike,</a:t>
                      </a:r>
                      <a:r>
                        <a:rPr lang="hr-HR" sz="1200" b="0" strike="noStrike" spc="-1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koordinacija upisa</a:t>
                      </a:r>
                      <a:r>
                        <a:rPr lang="hr-HR" sz="1200" b="0" strike="noStrike" spc="-1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u</a:t>
                      </a: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 srednju školu-</a:t>
                      </a:r>
                      <a:r>
                        <a:rPr lang="hr-HR" sz="1200" b="0" strike="noStrike" spc="-1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IP i PP i zdravstvene teškoće</a:t>
                      </a:r>
                      <a:endParaRPr lang="hr-HR" sz="12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Provjera spremnosti za školu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Programi prevencije,</a:t>
                      </a:r>
                      <a:r>
                        <a:rPr lang="hr-HR" sz="1200" b="0" strike="noStrike" spc="-1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radionice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Upis i ispis učenika</a:t>
                      </a:r>
                      <a:r>
                        <a:rPr lang="hr-HR" sz="1200" b="0" strike="noStrike" spc="-1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r-HR" sz="1200" b="0" strike="noStrike" spc="-1" baseline="0" dirty="0" err="1">
                          <a:solidFill>
                            <a:srgbClr val="000000"/>
                          </a:solidFill>
                          <a:latin typeface="Calibri"/>
                        </a:rPr>
                        <a:t>učenika</a:t>
                      </a:r>
                      <a:r>
                        <a:rPr lang="hr-HR" sz="1200" b="0" strike="noStrike" spc="-1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i koordinacija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Savjetovanje učenika</a:t>
                      </a:r>
                    </a:p>
                  </a:txBody>
                  <a:tcPr marL="50040" marR="50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E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Tijekom školske godine</a:t>
                      </a:r>
                      <a:endParaRPr lang="hr-HR" sz="1600" b="0" strike="noStrike" spc="-1" dirty="0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E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8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6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NEPOSREDAN ODGOJNO-OBRAZOVNI RAD S UČITELJIMA</a:t>
                      </a:r>
                      <a:endParaRPr lang="hr-HR" sz="1600" b="0" strike="noStrike" spc="-1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C3E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Koordinacija pripravnika RN i PN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Dokumentacija pripravnika i prijava istih</a:t>
                      </a:r>
                      <a:endParaRPr lang="hr-HR" sz="12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Hospitacija na satovima učiteljima RN i PN.</a:t>
                      </a:r>
                      <a:endParaRPr lang="hr-HR" sz="12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Nastava u kući</a:t>
                      </a:r>
                      <a:endParaRPr lang="hr-HR" sz="12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Svakodnevna komunikacija i koordinacija poslova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Savjetovanje učitelja i pripravnika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Nastava u kući</a:t>
                      </a:r>
                      <a:endParaRPr lang="hr-HR" sz="1200" b="0" strike="noStrike" spc="-1" dirty="0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Tijekom školske godine</a:t>
                      </a:r>
                      <a:endParaRPr lang="hr-HR" sz="1600" b="0" strike="noStrike" spc="-1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7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6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NEPOSREDAN ODGOJNO-OBRAZOVNI RAD S RODITELJIMA</a:t>
                      </a:r>
                      <a:endParaRPr lang="hr-HR" sz="1600" b="0" strike="noStrike" spc="-1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C3E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Organiziranje roditeljskih sastanaka, individualni razgovori s roditeljima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Zamolbe, pritužbe, problemi, savjetovanje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Nastava u kući</a:t>
                      </a:r>
                      <a:endParaRPr lang="hr-HR" sz="1200" b="0" strike="noStrike" spc="-1" dirty="0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E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Tijekom školske godine</a:t>
                      </a:r>
                      <a:endParaRPr lang="hr-HR" sz="1600" b="0" strike="noStrike" spc="-1" dirty="0">
                        <a:latin typeface="Arial"/>
                      </a:endParaRPr>
                    </a:p>
                  </a:txBody>
                  <a:tcPr marL="50040" marR="500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E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Table 1"/>
          <p:cNvGraphicFramePr/>
          <p:nvPr>
            <p:extLst>
              <p:ext uri="{D42A27DB-BD31-4B8C-83A1-F6EECF244321}">
                <p14:modId xmlns:p14="http://schemas.microsoft.com/office/powerpoint/2010/main" val="1313544519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table">
            <a:tbl>
              <a:tblPr/>
              <a:tblGrid>
                <a:gridCol w="2999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7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7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8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6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DOKUMENTACIJSKA DJELATNOST</a:t>
                      </a:r>
                      <a:endParaRPr lang="hr-HR" sz="1600" b="0" strike="noStrike" spc="-1" dirty="0">
                        <a:latin typeface="Arial"/>
                      </a:endParaRPr>
                    </a:p>
                  </a:txBody>
                  <a:tcPr marL="43200" marR="432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C3E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3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Evidencija godišnjih i mjesečnih individualnih planova učitelja RN i PN, evidencija i prikupljanje dokumentacije –plana rada za izvannastavnu, dodatnu i dopunsku nastavu,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3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članica Povjerenstva za utvrđivanje psihofizičkog stanja učenika, mjesečni pregled pedagoške dokumentacije-imenici, dnevnici, itd…</a:t>
                      </a:r>
                      <a:r>
                        <a:rPr lang="hr-HR" sz="1300" b="0" strike="noStrike" spc="-1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.</a:t>
                      </a:r>
                      <a:endParaRPr lang="hr-HR" sz="13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3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Vođenje dosjea učenika i dokumentacije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3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Vođenje</a:t>
                      </a:r>
                      <a:r>
                        <a:rPr lang="hr-HR" sz="1300" b="0" strike="noStrike" spc="-1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pomoćnika u nastavi i popratne dokumentacije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300" b="0" strike="noStrike" spc="-1" baseline="0" dirty="0">
                          <a:solidFill>
                            <a:srgbClr val="000000"/>
                          </a:solidFill>
                          <a:latin typeface="Calibri"/>
                        </a:rPr>
                        <a:t>Vođenje nastave u kući</a:t>
                      </a:r>
                      <a:endParaRPr lang="hr-HR" sz="13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3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hr-HR" sz="1300" b="0" strike="noStrike" spc="-1" dirty="0">
                        <a:latin typeface="Arial"/>
                      </a:endParaRPr>
                    </a:p>
                  </a:txBody>
                  <a:tcPr marL="43200" marR="432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EB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Tijekom školske godine</a:t>
                      </a:r>
                      <a:endParaRPr lang="hr-HR" sz="1600" b="0" strike="noStrike" spc="-1">
                        <a:latin typeface="Arial"/>
                      </a:endParaRPr>
                    </a:p>
                  </a:txBody>
                  <a:tcPr marL="43200" marR="432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EB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9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6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SURADNJA S VANJSKIM USTANOVAMA</a:t>
                      </a:r>
                      <a:endParaRPr lang="hr-HR" sz="1600" b="0" strike="noStrike" spc="-1">
                        <a:latin typeface="Arial"/>
                      </a:endParaRPr>
                    </a:p>
                  </a:txBody>
                  <a:tcPr marL="43200" marR="432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C3E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3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Suradnja s CZSS Trešnjevka i Novi Zagreb, školskim liječnikom, DV Srednjaci ostali dječji vrtići, Kazalište Trešnja, MSU-om,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3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Škola u prirodi</a:t>
                      </a:r>
                      <a:r>
                        <a:rPr lang="hr-HR" sz="1300" b="0" strike="noStrike" spc="-1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Crveni križ i Vladimir Nazor</a:t>
                      </a:r>
                      <a:r>
                        <a:rPr lang="hr-HR" sz="13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, ZKM,  Policijska postaja, Mladost plivanje, Grad mladih, Hrvatskim Zavodom za zapošljavanje, koordinacija preventivnih programa,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3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Gradskim uredom za obrazovanje i sport Grada Zagreba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3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 Osnovnim i Srednjim školama Grada Zagreba</a:t>
                      </a:r>
                      <a:endParaRPr lang="hr-HR" sz="13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3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hr-HR" sz="1300" b="0" strike="noStrike" spc="-1" dirty="0">
                        <a:latin typeface="Arial"/>
                      </a:endParaRPr>
                    </a:p>
                  </a:txBody>
                  <a:tcPr marL="43200" marR="432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B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Tijekom školske godine</a:t>
                      </a:r>
                      <a:endParaRPr lang="hr-HR" sz="1600" b="0" strike="noStrike" spc="-1" dirty="0">
                        <a:latin typeface="Arial"/>
                      </a:endParaRPr>
                    </a:p>
                  </a:txBody>
                  <a:tcPr marL="43200" marR="432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B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6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STRUČNA USAVRŠAVANJA</a:t>
                      </a:r>
                      <a:endParaRPr lang="hr-HR" sz="1600" b="0" strike="noStrike" spc="-1">
                        <a:latin typeface="Arial"/>
                      </a:endParaRPr>
                    </a:p>
                  </a:txBody>
                  <a:tcPr marL="43200" marR="432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C3E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hr-HR" sz="13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individualna stručna usavršavanja učitelja</a:t>
                      </a:r>
                      <a:r>
                        <a:rPr lang="hr-HR" sz="1300" b="0" strike="noStrike" spc="-1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i pripravnika </a:t>
                      </a:r>
                      <a:endParaRPr lang="hr-HR" sz="1300" b="0" strike="noStrike" spc="-1" dirty="0">
                        <a:latin typeface="Arial"/>
                      </a:endParaRPr>
                    </a:p>
                  </a:txBody>
                  <a:tcPr marL="43200" marR="432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E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Tijekom školske godine</a:t>
                      </a:r>
                      <a:endParaRPr lang="hr-HR" sz="1600" b="0" strike="noStrike" spc="-1" dirty="0">
                        <a:latin typeface="Arial"/>
                      </a:endParaRPr>
                    </a:p>
                  </a:txBody>
                  <a:tcPr marL="43200" marR="432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E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4224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r-HR" sz="3200" b="1" strike="noStrike" cap="all" spc="-1" dirty="0">
                <a:solidFill>
                  <a:srgbClr val="FFFFFF"/>
                </a:solidFill>
                <a:latin typeface="Calibri Light"/>
              </a:rPr>
              <a:t>Rad psihologa</a:t>
            </a:r>
            <a:endParaRPr lang="hr-HR" sz="3200" b="0" strike="noStrike" spc="-1" dirty="0">
              <a:latin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39823"/>
              </p:ext>
            </p:extLst>
          </p:nvPr>
        </p:nvGraphicFramePr>
        <p:xfrm>
          <a:off x="457200" y="846158"/>
          <a:ext cx="8229600" cy="5500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5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5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300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RAD S UČENICIMA</a:t>
                      </a:r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broj učenika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broj susreta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broj sati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odjeljenja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008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 dirty="0">
                          <a:effectLst/>
                        </a:rPr>
                        <a:t>Psihološko savjetovanje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 dirty="0">
                          <a:effectLst/>
                        </a:rPr>
                        <a:t>Individualni savjetodavno-terapijski rad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 smtClean="0">
                          <a:effectLst/>
                        </a:rPr>
                        <a:t>75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 smtClean="0">
                          <a:effectLst/>
                        </a:rPr>
                        <a:t>150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>
                          <a:effectLst/>
                        </a:rPr>
                        <a:t>120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>
                          <a:effectLst/>
                        </a:rPr>
                        <a:t>1. - 8.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568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 dirty="0">
                          <a:effectLst/>
                        </a:rPr>
                        <a:t>Rad s razrednim odjelima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Tolerancija - radionica u projektu "Snaga različitosti"</a:t>
                      </a:r>
                      <a:endParaRPr lang="pl-P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>
                          <a:effectLst/>
                        </a:rPr>
                        <a:t>43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>
                          <a:effectLst/>
                        </a:rPr>
                        <a:t>2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>
                          <a:effectLst/>
                        </a:rPr>
                        <a:t>2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>
                          <a:effectLst/>
                        </a:rPr>
                        <a:t>5a, </a:t>
                      </a:r>
                      <a:r>
                        <a:rPr lang="hr-HR" sz="1200" u="none" strike="noStrike" dirty="0" smtClean="0">
                          <a:effectLst/>
                        </a:rPr>
                        <a:t>5b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008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 dirty="0">
                          <a:effectLst/>
                        </a:rPr>
                        <a:t> 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 dirty="0">
                          <a:effectLst/>
                        </a:rPr>
                        <a:t>Odnosi u razredu i prevencija vršnjačkog nasilja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 smtClean="0">
                          <a:effectLst/>
                        </a:rPr>
                        <a:t>95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 smtClean="0">
                          <a:effectLst/>
                        </a:rPr>
                        <a:t>6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 smtClean="0">
                          <a:effectLst/>
                        </a:rPr>
                        <a:t>6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 smtClean="0">
                          <a:effectLst/>
                        </a:rPr>
                        <a:t>1.-8.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008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 dirty="0">
                          <a:effectLst/>
                        </a:rPr>
                        <a:t> 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Psihološka</a:t>
                      </a:r>
                      <a:r>
                        <a:rPr lang="hr-HR" sz="12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12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podrška u kriznim situacijama</a:t>
                      </a:r>
                      <a:endParaRPr lang="pt-BR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1.-8.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008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 dirty="0">
                          <a:effectLst/>
                        </a:rPr>
                        <a:t> </a:t>
                      </a:r>
                      <a:r>
                        <a:rPr lang="hr-HR" sz="1200" u="none" strike="noStrike" dirty="0" smtClean="0">
                          <a:effectLst/>
                        </a:rPr>
                        <a:t>Rad s grupama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 dirty="0" smtClean="0">
                          <a:effectLst/>
                          <a:latin typeface="+mn-lt"/>
                        </a:rPr>
                        <a:t>Program</a:t>
                      </a:r>
                      <a:r>
                        <a:rPr lang="hr-HR" sz="1200" b="0" i="0" u="none" strike="noStrike" baseline="0" dirty="0" smtClean="0">
                          <a:effectLst/>
                          <a:latin typeface="+mn-lt"/>
                        </a:rPr>
                        <a:t> rada s potencijalno darovitim učenicima</a:t>
                      </a:r>
                      <a:endParaRPr lang="hr-H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5. i 6.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109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 dirty="0">
                          <a:effectLst/>
                        </a:rPr>
                        <a:t>Prevencija nasilja u školi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 dirty="0">
                          <a:effectLst/>
                        </a:rPr>
                        <a:t>Medijacija sukoba među učenicima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 smtClean="0">
                          <a:effectLst/>
                        </a:rPr>
                        <a:t>50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 smtClean="0">
                          <a:effectLst/>
                        </a:rPr>
                        <a:t>25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 smtClean="0">
                          <a:effectLst/>
                        </a:rPr>
                        <a:t>20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>
                          <a:effectLst/>
                        </a:rPr>
                        <a:t>1. - 8.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109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 dirty="0">
                          <a:effectLst/>
                        </a:rPr>
                        <a:t> 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 dirty="0">
                          <a:effectLst/>
                        </a:rPr>
                        <a:t>Podrška u rješavanju situacija vršnjačkog nasilja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 smtClean="0">
                          <a:effectLst/>
                        </a:rPr>
                        <a:t>20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effectLst/>
                          <a:latin typeface="+mn-lt"/>
                        </a:rPr>
                        <a:t>25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>
                          <a:effectLst/>
                        </a:rPr>
                        <a:t>20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>
                          <a:effectLst/>
                        </a:rPr>
                        <a:t>1. - 8.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9109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 dirty="0">
                          <a:effectLst/>
                        </a:rPr>
                        <a:t>Psihološko testiranje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 dirty="0">
                          <a:effectLst/>
                        </a:rPr>
                        <a:t>Identifikacija darovitosti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 smtClean="0">
                          <a:effectLst/>
                        </a:rPr>
                        <a:t>89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 smtClean="0">
                          <a:effectLst/>
                        </a:rPr>
                        <a:t>15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 smtClean="0">
                          <a:effectLst/>
                        </a:rPr>
                        <a:t>25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>
                          <a:effectLst/>
                        </a:rPr>
                        <a:t>4.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9109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 dirty="0">
                          <a:effectLst/>
                        </a:rPr>
                        <a:t>Procjena spremnosti za školu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</a:rPr>
                        <a:t>Intervjuiranje djece kandidata za </a:t>
                      </a:r>
                      <a:r>
                        <a:rPr lang="sv-SE" sz="1200" u="none" strike="noStrike" dirty="0" smtClean="0">
                          <a:effectLst/>
                        </a:rPr>
                        <a:t>upis</a:t>
                      </a:r>
                      <a:r>
                        <a:rPr lang="hr-HR" sz="1200" u="none" strike="noStrike" dirty="0" smtClean="0">
                          <a:effectLst/>
                        </a:rPr>
                        <a:t> i testiranje pojedinaca</a:t>
                      </a:r>
                      <a:endParaRPr lang="sv-SE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>
                          <a:effectLst/>
                        </a:rPr>
                        <a:t>50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 smtClean="0">
                          <a:effectLst/>
                        </a:rPr>
                        <a:t>50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effectLst/>
                          <a:latin typeface="+mn-lt"/>
                        </a:rPr>
                        <a:t>40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>
                          <a:effectLst/>
                        </a:rPr>
                        <a:t> 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3008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hr-HR" sz="1200" u="none" strike="noStrike" dirty="0">
                          <a:effectLst/>
                        </a:rPr>
                        <a:t>UKUPNO</a:t>
                      </a:r>
                      <a:endParaRPr lang="hr-HR" sz="1100" b="0" i="1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1" u="none" strike="noStrike" dirty="0" smtClean="0">
                          <a:effectLst/>
                          <a:latin typeface="Calibri" panose="020F0502020204030204" pitchFamily="34" charset="0"/>
                        </a:rPr>
                        <a:t>505</a:t>
                      </a:r>
                      <a:endParaRPr lang="hr-HR" sz="1200" b="0" i="1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1" u="none" strike="noStrike" dirty="0" smtClean="0">
                          <a:effectLst/>
                          <a:latin typeface="Calibri" panose="020F0502020204030204" pitchFamily="34" charset="0"/>
                        </a:rPr>
                        <a:t>285</a:t>
                      </a:r>
                      <a:endParaRPr lang="hr-HR" sz="1200" b="0" i="1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1" u="none" strike="noStrike" dirty="0" smtClean="0">
                          <a:effectLst/>
                          <a:latin typeface="Calibri" panose="020F0502020204030204" pitchFamily="34" charset="0"/>
                        </a:rPr>
                        <a:t>261</a:t>
                      </a:r>
                      <a:endParaRPr lang="hr-HR" sz="1200" b="0" i="1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>
                          <a:effectLst/>
                        </a:rPr>
                        <a:t> 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056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395718"/>
              </p:ext>
            </p:extLst>
          </p:nvPr>
        </p:nvGraphicFramePr>
        <p:xfrm>
          <a:off x="443552" y="725563"/>
          <a:ext cx="8229600" cy="24428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83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6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734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RAD PSIHOLOGA</a:t>
                      </a:r>
                      <a:r>
                        <a:rPr lang="hr-HR" sz="14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 RODITELJIMA</a:t>
                      </a:r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solidFill>
                            <a:schemeClr val="bg1"/>
                          </a:solidFill>
                          <a:effectLst/>
                        </a:rPr>
                        <a:t>broj roditelja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solidFill>
                            <a:schemeClr val="bg1"/>
                          </a:solidFill>
                          <a:effectLst/>
                        </a:rPr>
                        <a:t>broj susreta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solidFill>
                            <a:schemeClr val="bg1"/>
                          </a:solidFill>
                          <a:effectLst/>
                        </a:rPr>
                        <a:t>broj sati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odjeljenje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37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 dirty="0">
                          <a:effectLst/>
                        </a:rPr>
                        <a:t>Individualni savjetodavni razgovori i </a:t>
                      </a:r>
                      <a:r>
                        <a:rPr lang="hr-HR" sz="1200" u="none" strike="noStrike" dirty="0" err="1">
                          <a:effectLst/>
                        </a:rPr>
                        <a:t>psihoedukacija</a:t>
                      </a:r>
                      <a:r>
                        <a:rPr lang="hr-HR" sz="1200" u="none" strike="noStrike" dirty="0">
                          <a:effectLst/>
                        </a:rPr>
                        <a:t>, anamnestički </a:t>
                      </a:r>
                      <a:r>
                        <a:rPr lang="hr-HR" sz="1200" u="none" strike="noStrike" dirty="0" err="1">
                          <a:effectLst/>
                        </a:rPr>
                        <a:t>intrvjui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effectLst/>
                          <a:latin typeface="+mn-lt"/>
                        </a:rPr>
                        <a:t>70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 smtClean="0">
                          <a:effectLst/>
                        </a:rPr>
                        <a:t>130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>
                          <a:effectLst/>
                        </a:rPr>
                        <a:t>1. - 8.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37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u="none" strike="noStrike" dirty="0">
                          <a:effectLst/>
                        </a:rPr>
                        <a:t>Timski razgovori s roditeljima (uz nazočnost razrednika i/ili drugog </a:t>
                      </a:r>
                      <a:r>
                        <a:rPr lang="hr-HR" sz="1200" u="none" strike="noStrike" dirty="0" smtClean="0">
                          <a:effectLst/>
                        </a:rPr>
                        <a:t>stručnog </a:t>
                      </a:r>
                      <a:r>
                        <a:rPr lang="hr-HR" sz="1200" u="none" strike="noStrike" dirty="0">
                          <a:effectLst/>
                        </a:rPr>
                        <a:t>suradnika)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effectLst/>
                          <a:latin typeface="+mn-lt"/>
                        </a:rPr>
                        <a:t>20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effectLst/>
                          <a:latin typeface="+mn-lt"/>
                        </a:rPr>
                        <a:t>20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 smtClean="0">
                          <a:effectLst/>
                        </a:rPr>
                        <a:t>15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>
                          <a:effectLst/>
                        </a:rPr>
                        <a:t>1. - 8.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37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Roditeljski sastanak </a:t>
                      </a:r>
                      <a:r>
                        <a:rPr lang="pl-PL" sz="1200" u="none" strike="noStrike" dirty="0" smtClean="0">
                          <a:effectLst/>
                        </a:rPr>
                        <a:t>– predavanje: Podrška učenicima na prelasku iz 4. u 5. razred</a:t>
                      </a:r>
                      <a:endParaRPr lang="pl-PL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u="none" strike="noStrike" dirty="0" smtClean="0">
                          <a:effectLst/>
                        </a:rPr>
                        <a:t>89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>
                          <a:effectLst/>
                          <a:latin typeface="+mn-lt"/>
                        </a:rPr>
                        <a:t>4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>
                          <a:effectLst/>
                          <a:latin typeface="+mn-lt"/>
                        </a:rPr>
                        <a:t>4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effectLst/>
                          <a:latin typeface="+mn-lt"/>
                        </a:rPr>
                        <a:t>4.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370"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 dirty="0" smtClean="0">
                          <a:effectLst/>
                          <a:latin typeface="Century Gothic" panose="020B0502020202020204" pitchFamily="34" charset="0"/>
                        </a:rPr>
                        <a:t>UKUPNO</a:t>
                      </a:r>
                      <a:endParaRPr lang="hr-HR" sz="1200" b="0" i="0" u="none" strike="noStrike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179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119</a:t>
                      </a:r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821299"/>
              </p:ext>
            </p:extLst>
          </p:nvPr>
        </p:nvGraphicFramePr>
        <p:xfrm>
          <a:off x="443552" y="3630305"/>
          <a:ext cx="8229600" cy="2388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5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80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RAD PSIHOLOGA S UČITELJIMA</a:t>
                      </a:r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281">
                <a:tc gridSpan="2"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hr-HR" sz="1400" u="none" strike="noStrike" dirty="0">
                          <a:effectLst/>
                        </a:rPr>
                        <a:t>Neposredni rad s učiteljima odvija se kroz svakodnevne strukturirane (razgovori, sastanci, sjednice i sl.) i nestrukturirane kontakte s učiteljima u svrhu koordiniranja aktivnosti vezanih uz školske procese te podrške u radu s učenicima i roditeljima.</a:t>
                      </a:r>
                      <a:endParaRPr lang="hr-H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27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 smtClean="0">
                          <a:effectLst/>
                        </a:rPr>
                        <a:t>Predstavljanje i</a:t>
                      </a:r>
                      <a:r>
                        <a:rPr lang="hr-HR" sz="1400" u="none" strike="noStrike" baseline="0" dirty="0" smtClean="0">
                          <a:effectLst/>
                        </a:rPr>
                        <a:t> diskutiranje </a:t>
                      </a:r>
                      <a:r>
                        <a:rPr lang="hr-HR" sz="1400" u="none" strike="noStrike" dirty="0" smtClean="0">
                          <a:effectLst/>
                        </a:rPr>
                        <a:t>Kriterija za ocjenjivanje vladanja na UV-u</a:t>
                      </a:r>
                      <a:endParaRPr lang="hr-H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 smtClean="0">
                          <a:effectLst/>
                        </a:rPr>
                        <a:t>2 UV-a tijekom godine</a:t>
                      </a:r>
                      <a:endParaRPr lang="hr-H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269239"/>
              </p:ext>
            </p:extLst>
          </p:nvPr>
        </p:nvGraphicFramePr>
        <p:xfrm>
          <a:off x="545911" y="464025"/>
          <a:ext cx="8093122" cy="5677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0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3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51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OSTALI POSLOVI PSIHOLOGA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83" marR="8083" marT="808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r-HR" sz="16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83" marR="8083" marT="808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658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Školski preventivni program</a:t>
                      </a:r>
                      <a:endParaRPr lang="hr-HR" sz="14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83" marR="8083" marT="808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Koordiniranje aktivnosti i izrade Školskog preventivnog programa, provođenje preventivnih aktivnosti, izvještavanje</a:t>
                      </a:r>
                      <a:endParaRPr lang="hr-HR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83" marR="8083" marT="808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51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Školski kurikulum </a:t>
                      </a:r>
                      <a:endParaRPr lang="hr-HR" sz="14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83" marR="8083" marT="808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Koordiniranje aktivnosti izrade školskog kurikuluma, konzultacije s učiteljima, izvještavanje na Učiteljskom vijeću, Vijeću roditelja i Školskom odboru </a:t>
                      </a:r>
                      <a:endParaRPr lang="hr-HR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83" marR="8083" marT="808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4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Godišnji plan i program rada psihologa i izvještaj o radu </a:t>
                      </a:r>
                      <a:endParaRPr lang="pl-PL" sz="14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83" marR="8083" marT="808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Izrada godišnjeg i mjesečnih planova i programa rada psihologa i izvještavanje o realizaciji za proteklu školsku godinu</a:t>
                      </a:r>
                      <a:endParaRPr lang="hr-HR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83" marR="8083" marT="808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591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Aktivnosti vezane uz pandemiju COVID-19</a:t>
                      </a:r>
                      <a:endParaRPr lang="hr-HR" sz="14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83" marR="8083" marT="808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koordiniranje aktivnosti vezanih uz potrebe prevencije zaraze </a:t>
                      </a:r>
                      <a:r>
                        <a:rPr lang="hr-HR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COVID-19</a:t>
                      </a:r>
                      <a:endParaRPr lang="hr-HR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83" marR="8083" marT="808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94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Istraživanje</a:t>
                      </a:r>
                      <a:r>
                        <a:rPr lang="hr-HR" sz="1400" b="1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IDIZ - </a:t>
                      </a:r>
                      <a:r>
                        <a:rPr lang="pl-PL" sz="1400" b="1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Nacionalno praćenje učinaka pandemije i potresa</a:t>
                      </a:r>
                      <a:endParaRPr lang="hr-HR" sz="14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83" marR="8083" marT="808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Koordiniranje aktivnosti</a:t>
                      </a:r>
                      <a:r>
                        <a:rPr lang="hr-HR" sz="14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 primjena upitnika s učenicima 5. i 7. razreda</a:t>
                      </a:r>
                      <a:endParaRPr lang="hr-HR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83" marR="8083" marT="808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771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Stručno usavršavanje</a:t>
                      </a:r>
                      <a:endParaRPr lang="hr-HR" sz="14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83" marR="8083" marT="808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individualno i skupno</a:t>
                      </a:r>
                      <a:endParaRPr lang="hr-HR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83" marR="8083" marT="808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304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Pripreme za ostvarivanje neposrednog rada</a:t>
                      </a:r>
                      <a:endParaRPr lang="hr-HR" sz="14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83" marR="8083" marT="808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izrada i priprema materijala za rad</a:t>
                      </a:r>
                      <a:endParaRPr lang="hr-HR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83" marR="8083" marT="808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986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Vođenje stručne dokumentacije</a:t>
                      </a:r>
                      <a:endParaRPr lang="hr-HR" sz="14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83" marR="8083" marT="808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evidencija o </a:t>
                      </a:r>
                      <a:r>
                        <a:rPr lang="hr-HR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radu, o </a:t>
                      </a:r>
                      <a:r>
                        <a:rPr lang="hr-H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darovitima, izrada mišljenja i preporuka, izrada </a:t>
                      </a:r>
                      <a:r>
                        <a:rPr lang="hr-HR" sz="14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izvještaja i dopisa</a:t>
                      </a:r>
                      <a:endParaRPr lang="hr-HR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83" marR="8083" marT="808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142920" y="116640"/>
            <a:ext cx="9000360" cy="648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1000" lnSpcReduction="20000"/>
          </a:bodyPr>
          <a:lstStyle/>
          <a:p>
            <a:pPr algn="ctr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hr-HR" sz="4400" b="1" strike="noStrike" spc="-1" dirty="0">
                <a:solidFill>
                  <a:srgbClr val="FFFFFF"/>
                </a:solidFill>
                <a:latin typeface="Calibri"/>
              </a:rPr>
              <a:t>KNJIŽNICA</a:t>
            </a:r>
            <a:endParaRPr lang="hr-H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hr-HR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hr-HR" sz="2000" b="1" strike="noStrike" spc="-1" dirty="0">
                <a:solidFill>
                  <a:srgbClr val="FFFFFF"/>
                </a:solidFill>
                <a:latin typeface="Calibri"/>
              </a:rPr>
              <a:t>BAZA PODATAKA</a:t>
            </a:r>
            <a:endParaRPr lang="hr-HR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hr-H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hr-HR" sz="2000" b="1" strike="noStrike" spc="-1" dirty="0">
                <a:solidFill>
                  <a:srgbClr val="FFFFFF"/>
                </a:solidFill>
                <a:latin typeface="Calibri"/>
              </a:rPr>
              <a:t>                                         - BROJ NASLOVA:                              1.390</a:t>
            </a:r>
            <a:endParaRPr lang="hr-H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hr-HR" sz="2000" b="1" strike="noStrike" spc="-1" dirty="0">
                <a:solidFill>
                  <a:srgbClr val="FFFFFF"/>
                </a:solidFill>
                <a:latin typeface="Calibri"/>
              </a:rPr>
              <a:t>                                         - BROJ PRIMJERAKA:                        6.159</a:t>
            </a:r>
            <a:endParaRPr lang="hr-H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hr-HR" sz="2000" b="1" strike="noStrike" spc="-1" dirty="0">
                <a:solidFill>
                  <a:srgbClr val="FFFFFF"/>
                </a:solidFill>
                <a:latin typeface="Calibri"/>
              </a:rPr>
              <a:t>                                         - BROJ ČLANOVA:                                 720</a:t>
            </a:r>
            <a:endParaRPr lang="hr-H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hr-HR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hr-HR" sz="2000" b="1" strike="noStrike" spc="-1" dirty="0">
                <a:solidFill>
                  <a:srgbClr val="FFFFFF"/>
                </a:solidFill>
                <a:latin typeface="Calibri"/>
              </a:rPr>
              <a:t>UČENIČKI FOND (financiranje u prošloj šk. god.)</a:t>
            </a:r>
            <a:endParaRPr lang="hr-HR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hr-H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hr-HR" sz="2000" b="0" strike="noStrike" spc="-1" dirty="0">
                <a:solidFill>
                  <a:srgbClr val="FFFFFF"/>
                </a:solidFill>
                <a:latin typeface="Calibri"/>
              </a:rPr>
              <a:t>                                                 </a:t>
            </a:r>
            <a:r>
              <a:rPr lang="hr-HR" sz="2000" b="1" strike="noStrike" spc="-1" dirty="0">
                <a:solidFill>
                  <a:srgbClr val="FFFFFF"/>
                </a:solidFill>
                <a:latin typeface="Calibri"/>
              </a:rPr>
              <a:t>- MZOS                               6.000,00 kn</a:t>
            </a:r>
            <a:endParaRPr lang="hr-H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hr-HR" sz="2000" b="1" strike="noStrike" spc="-1" dirty="0">
                <a:solidFill>
                  <a:srgbClr val="FFFFFF"/>
                </a:solidFill>
                <a:latin typeface="Calibri"/>
              </a:rPr>
              <a:t>                                                 - Gr. ured                            5.000,00 kn</a:t>
            </a:r>
            <a:endParaRPr lang="hr-H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hr-HR" sz="2000" b="1" strike="noStrike" spc="-1" dirty="0">
                <a:solidFill>
                  <a:srgbClr val="FFFFFF"/>
                </a:solidFill>
                <a:latin typeface="Calibri"/>
              </a:rPr>
              <a:t>                                                 - ŠKOLA                                  300,00 kn</a:t>
            </a:r>
            <a:endParaRPr lang="hr-H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hr-HR" sz="2000" b="1" strike="noStrike" spc="-1" dirty="0">
                <a:solidFill>
                  <a:srgbClr val="FFFFFF"/>
                </a:solidFill>
                <a:latin typeface="Calibri"/>
              </a:rPr>
              <a:t>                                                 - POKLON                              100,00 kn</a:t>
            </a:r>
            <a:endParaRPr lang="hr-H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hr-H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hr-HR" sz="2000" b="1" strike="noStrike" spc="-1" dirty="0">
                <a:solidFill>
                  <a:srgbClr val="FFFFFF"/>
                </a:solidFill>
                <a:latin typeface="Calibri"/>
              </a:rPr>
              <a:t>                 Ukupna vrijednost fonda u školskoj knjižnici iznosi: 321,711.00 kn</a:t>
            </a:r>
            <a:endParaRPr lang="hr-H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hr-HR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hr-HR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Table 1"/>
          <p:cNvGraphicFramePr/>
          <p:nvPr>
            <p:extLst>
              <p:ext uri="{D42A27DB-BD31-4B8C-83A1-F6EECF244321}">
                <p14:modId xmlns:p14="http://schemas.microsoft.com/office/powerpoint/2010/main" val="1039820008"/>
              </p:ext>
            </p:extLst>
          </p:nvPr>
        </p:nvGraphicFramePr>
        <p:xfrm>
          <a:off x="93306" y="109182"/>
          <a:ext cx="9050694" cy="6520513"/>
        </p:xfrm>
        <a:graphic>
          <a:graphicData uri="http://schemas.openxmlformats.org/drawingml/2006/table">
            <a:tbl>
              <a:tblPr/>
              <a:tblGrid>
                <a:gridCol w="327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6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3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335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RAD ŠKOLSKE KNJIŽNIČARKE</a:t>
                      </a:r>
                      <a:endParaRPr lang="hr-HR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3E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hr-HR" sz="16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ŠKOLSKA GODINA 2021./2022.</a:t>
                      </a:r>
                      <a:endParaRPr lang="hr-HR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C3E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57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ODGOJNO-OBRAZOVNI RAD S UČENICIMA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1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Upoznavanje učenika s oblicima rada u uvjetima bolesti Covid-19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Projekti: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Projekt </a:t>
                      </a:r>
                      <a:r>
                        <a:rPr lang="hr-HR" sz="1100" b="0" i="1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Škole za Afriku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Projekt </a:t>
                      </a:r>
                      <a:r>
                        <a:rPr lang="hr-HR" sz="1100" b="0" i="1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Žive knjige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Projekt </a:t>
                      </a:r>
                      <a:r>
                        <a:rPr lang="hr-HR" sz="1100" b="0" i="1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Pričam ti priču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Projekt Građanin – 3.a i učiteljica D. Rakonca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Realizacija KIOO -  od 1. do 8 razreda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Tijekom školske godine</a:t>
                      </a: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4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1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STRUČNI RAD I INFORMACIJSKA DJELATNOST 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Vođenje knj. poslovanja u programu Metel win (inventarizacija i katalogizacija knj. građe)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Uređivanje mrežne stranice šk. knjižnice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hr-H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Tijekom školske godine</a:t>
                      </a:r>
                      <a:endParaRPr lang="hr-HR" sz="1100" b="0" strike="noStrike" spc="-1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4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1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KULTURNA I JAVNA DJELATNOST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Književni susreti u suradnji s CK Trešnjevka –Hrvoje Kovačević (4.b) i Pavao Pavličić (8.b)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Večer poezije i glazbe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Sudjelovanje u nacionalnom kvizu za poticanje čitanja Obilježavanje značajnijih datuma i godišnjica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Tijekom školske godine</a:t>
                      </a: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1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STRUČNO USAVRŠAVANJE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E8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Individualno i skupno usavršavanje putem webinara u organizaciji AZOO, MZO i dr.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On line edukacije na različitim obrazovnim platformama – Harward edX, School Education Gateway, edWeb i dr. 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E8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Tijekom školske godine</a:t>
                      </a: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E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1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OSTALO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Naručivanje besplatnih udžbenika i RB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Pisanje Spomenice škole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Tijekom školske godine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31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r-HR" sz="1200" b="1" strike="noStrike" spc="-1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hr-HR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493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457200" y="-27296"/>
            <a:ext cx="8228880" cy="48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25000" lnSpcReduction="20000"/>
          </a:bodyPr>
          <a:lstStyle/>
          <a:p>
            <a:pPr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hr-HR" dirty="0"/>
          </a:p>
          <a:p>
            <a:pPr>
              <a:lnSpc>
                <a:spcPct val="100000"/>
              </a:lnSpc>
            </a:pPr>
            <a:endParaRPr lang="hr-HR" sz="6000" b="1" strike="noStrike" cap="all" spc="-1" dirty="0">
              <a:solidFill>
                <a:srgbClr val="FFFFFF"/>
              </a:solidFill>
              <a:latin typeface="Calibri Light"/>
            </a:endParaRPr>
          </a:p>
          <a:p>
            <a:pPr>
              <a:lnSpc>
                <a:spcPct val="100000"/>
              </a:lnSpc>
            </a:pPr>
            <a:endParaRPr lang="hr-HR" sz="6000" b="1" cap="all" spc="-1" dirty="0">
              <a:solidFill>
                <a:srgbClr val="FFFFFF"/>
              </a:solidFill>
              <a:latin typeface="Calibri Light"/>
            </a:endParaRPr>
          </a:p>
          <a:p>
            <a:pPr>
              <a:lnSpc>
                <a:spcPct val="100000"/>
              </a:lnSpc>
            </a:pPr>
            <a:endParaRPr lang="hr-HR" sz="6000" b="1" strike="noStrike" cap="all" spc="-1" dirty="0">
              <a:solidFill>
                <a:srgbClr val="FFFFFF"/>
              </a:solidFill>
              <a:latin typeface="Calibri Light"/>
            </a:endParaRPr>
          </a:p>
          <a:p>
            <a:pPr>
              <a:lnSpc>
                <a:spcPct val="100000"/>
              </a:lnSpc>
            </a:pPr>
            <a:endParaRPr lang="hr-HR" sz="6000" b="1" cap="all" spc="-1" dirty="0">
              <a:solidFill>
                <a:srgbClr val="FFFFFF"/>
              </a:solidFill>
              <a:latin typeface="Calibri Light"/>
            </a:endParaRPr>
          </a:p>
          <a:p>
            <a:pPr>
              <a:lnSpc>
                <a:spcPct val="100000"/>
              </a:lnSpc>
            </a:pPr>
            <a:endParaRPr lang="hr-HR" sz="6000" b="1" strike="noStrike" cap="all" spc="-1" dirty="0">
              <a:solidFill>
                <a:srgbClr val="FFFFFF"/>
              </a:solidFill>
              <a:latin typeface="Calibri Light"/>
            </a:endParaRPr>
          </a:p>
          <a:p>
            <a:pPr>
              <a:lnSpc>
                <a:spcPct val="100000"/>
              </a:lnSpc>
            </a:pPr>
            <a:endParaRPr lang="hr-HR" sz="6000" b="1" cap="all" spc="-1" dirty="0">
              <a:solidFill>
                <a:srgbClr val="FFFFFF"/>
              </a:solidFill>
              <a:latin typeface="Calibri Light"/>
            </a:endParaRPr>
          </a:p>
          <a:p>
            <a:pPr algn="ctr">
              <a:lnSpc>
                <a:spcPct val="100000"/>
              </a:lnSpc>
            </a:pPr>
            <a:r>
              <a:rPr lang="hr-HR" sz="7200" b="1" strike="noStrike" cap="all" spc="-1" dirty="0">
                <a:solidFill>
                  <a:srgbClr val="FFFFFF"/>
                </a:solidFill>
                <a:latin typeface="Calibri Light"/>
              </a:rPr>
              <a:t>Kulturna i javna djelatnost, projekti i aktivnosti</a:t>
            </a:r>
            <a:endParaRPr lang="hr-HR" sz="7200" b="1" strike="noStrike" spc="-1" dirty="0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107640" y="1196640"/>
            <a:ext cx="8928360" cy="537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285840" indent="-28512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hr-HR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Božićna priredba - online</a:t>
            </a:r>
            <a:endParaRPr lang="hr-HR" b="0" strike="noStrike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840" indent="-28512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hr-HR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Večer poezije i glazbe – online</a:t>
            </a:r>
          </a:p>
          <a:p>
            <a:pPr marL="285840" indent="-28512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hr-HR" b="0" strike="noStrike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 škole - online</a:t>
            </a:r>
          </a:p>
          <a:p>
            <a:pPr marL="285840" indent="-28512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hr-HR" b="0" strike="noStrike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Škole za Afriku – edukacija učenika i prikupljanje sredstava za školovanje djece na Madagaskaru - UNICEF</a:t>
            </a:r>
          </a:p>
          <a:p>
            <a:pPr marL="285840" indent="-28512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hr-HR" b="0" strike="noStrike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Sigurne škole i vrtići -  podizanje razine svijesti o izvanrednim situacijama – Hrvatski Crveni križ</a:t>
            </a:r>
          </a:p>
          <a:p>
            <a:pPr marL="285840" indent="-28512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hr-HR" b="0" strike="noStrike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Volonterski projekt – Čitam, dam, sretan sam – svoju knjigu daruj i tuđe srce obraduj – </a:t>
            </a:r>
            <a:r>
              <a:rPr lang="hr-HR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Bolnica Sisak, odjel za pedijatriju</a:t>
            </a:r>
            <a:r>
              <a:rPr lang="hr-HR" b="0" strike="noStrike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svi učenici škole</a:t>
            </a:r>
          </a:p>
          <a:p>
            <a:pPr marL="285840" indent="-28512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hr-HR" spc="-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INOVA – MLADI 2022. – sudjelovali učenici 3.a, 7.a i 8.a razreda</a:t>
            </a:r>
          </a:p>
          <a:p>
            <a:pPr marL="285840" indent="-28512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endParaRPr lang="hr-HR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1001"/>
              </a:spcAft>
            </a:pPr>
            <a:endParaRPr lang="hr-H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hr-HR" sz="2000" b="0" strike="noStrike" spc="-1" dirty="0">
              <a:latin typeface="Arial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6E0F58E-CC57-404B-A50E-07DCD44FEA85}"/>
              </a:ext>
            </a:extLst>
          </p:cNvPr>
          <p:cNvSpPr txBox="1"/>
          <p:nvPr/>
        </p:nvSpPr>
        <p:spPr>
          <a:xfrm>
            <a:off x="2286000" y="292019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hr-HR" sz="1800" b="1" strike="noStrike" cap="all" spc="-1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0BA9CA-0D5D-4BA4-BA44-ECB417986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9DB2375-9D65-4B95-8009-914F73A24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7788" y="1679510"/>
            <a:ext cx="73711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>
                <a:solidFill>
                  <a:schemeClr val="bg1"/>
                </a:solidFill>
              </a:rPr>
              <a:t>11.2. 2022. odlazak 8-ih razreda u Vukovar.</a:t>
            </a:r>
          </a:p>
          <a:p>
            <a:pPr marL="285750" indent="-285750">
              <a:buFontTx/>
              <a:buChar char="-"/>
            </a:pPr>
            <a:endParaRPr lang="hr-HR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hr-HR" dirty="0">
                <a:solidFill>
                  <a:schemeClr val="bg1"/>
                </a:solidFill>
              </a:rPr>
              <a:t>26.4. – 29.4. 2022. škola u prirodi – 3. razredi – Sljeme.</a:t>
            </a:r>
          </a:p>
          <a:p>
            <a:pPr marL="285750" indent="-285750">
              <a:buFontTx/>
              <a:buChar char="-"/>
            </a:pPr>
            <a:endParaRPr lang="hr-HR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hr-HR" dirty="0">
                <a:solidFill>
                  <a:schemeClr val="bg1"/>
                </a:solidFill>
              </a:rPr>
              <a:t>23.5. 2022. predmetna nastava: </a:t>
            </a:r>
          </a:p>
          <a:p>
            <a:r>
              <a:rPr lang="hr-HR" dirty="0">
                <a:solidFill>
                  <a:schemeClr val="bg1"/>
                </a:solidFill>
              </a:rPr>
              <a:t>                       - 5. razredi: Lipik - Pakrac - </a:t>
            </a:r>
            <a:r>
              <a:rPr lang="hr-HR" dirty="0" err="1">
                <a:solidFill>
                  <a:schemeClr val="bg1"/>
                </a:solidFill>
              </a:rPr>
              <a:t>Omanovac</a:t>
            </a:r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                       - 6. razredi: Karlovac – Ozalj</a:t>
            </a:r>
          </a:p>
          <a:p>
            <a:r>
              <a:rPr lang="hr-HR" dirty="0">
                <a:solidFill>
                  <a:schemeClr val="bg1"/>
                </a:solidFill>
              </a:rPr>
              <a:t>                       - 7. razredi: Trakošćan</a:t>
            </a:r>
          </a:p>
          <a:p>
            <a:r>
              <a:rPr lang="hr-HR" dirty="0">
                <a:solidFill>
                  <a:schemeClr val="bg1"/>
                </a:solidFill>
              </a:rPr>
              <a:t>                       - 8. razredi: otok Krk</a:t>
            </a:r>
          </a:p>
          <a:p>
            <a:r>
              <a:rPr lang="hr-HR" dirty="0">
                <a:solidFill>
                  <a:schemeClr val="bg1"/>
                </a:solidFill>
              </a:rPr>
              <a:t>-31.5. – 3.6. 2022. škola u prirodi – 4. razredi - Novi Vinodolski.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3061" y="821094"/>
            <a:ext cx="7072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chemeClr val="bg1"/>
                </a:solidFill>
              </a:rPr>
              <a:t>IZVANUČIONIČKA NASTAVA – IZVAN GRADA ZAGREBA</a:t>
            </a:r>
          </a:p>
        </p:txBody>
      </p:sp>
    </p:spTree>
    <p:extLst>
      <p:ext uri="{BB962C8B-B14F-4D97-AF65-F5344CB8AC3E}">
        <p14:creationId xmlns:p14="http://schemas.microsoft.com/office/powerpoint/2010/main" val="4012752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0" y="476640"/>
            <a:ext cx="9143280" cy="5904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2400" b="1" strike="noStrike" spc="-1" dirty="0">
                <a:solidFill>
                  <a:srgbClr val="FFFFFF"/>
                </a:solidFill>
                <a:latin typeface="Times New Roman"/>
                <a:ea typeface="Calibri"/>
              </a:rPr>
              <a:t>NAJBOLJI REZULTATI UČENIKA</a:t>
            </a:r>
            <a:endParaRPr lang="hr-HR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2400" b="1" strike="noStrike" spc="-1" dirty="0">
                <a:solidFill>
                  <a:srgbClr val="FFFFFF"/>
                </a:solidFill>
                <a:latin typeface="Times New Roman"/>
                <a:ea typeface="Calibri"/>
              </a:rPr>
              <a:t>2021./2022. 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hr-HR" sz="24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  <a:tabLst>
                <a:tab pos="0" algn="l"/>
              </a:tabLst>
            </a:pPr>
            <a:r>
              <a:rPr lang="hr-HR" sz="1800" b="1" strike="noStrike" spc="-1" dirty="0">
                <a:solidFill>
                  <a:srgbClr val="FFFFFF"/>
                </a:solidFill>
                <a:latin typeface="Times New Roman"/>
                <a:ea typeface="Calibri"/>
              </a:rPr>
              <a:t>	 -   </a:t>
            </a:r>
            <a:r>
              <a:rPr lang="hr-HR" sz="1800" b="1" strike="noStrike" spc="-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INFORMATIKA – </a:t>
            </a:r>
            <a:r>
              <a:rPr lang="hr-HR" b="1" spc="-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r>
              <a:rPr lang="hr-HR" sz="1800" b="1" strike="noStrike" spc="-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mjesto u RH.</a:t>
            </a:r>
            <a:endParaRPr lang="hr-HR" sz="1800" b="1" strike="noStrike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  <a:tabLst>
                <a:tab pos="0" algn="l"/>
              </a:tabLst>
            </a:pPr>
            <a:r>
              <a:rPr lang="hr-HR" sz="1800" b="1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HRVATSKI JEZIK – 5. mjesto u RH.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  <a:tabLst>
                <a:tab pos="0" algn="l"/>
              </a:tabLst>
            </a:pPr>
            <a:r>
              <a:rPr lang="hr-HR" b="1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KEMIJA – 5.mjesto u RH.</a:t>
            </a:r>
            <a:endParaRPr lang="hr-HR" sz="1800" b="1" strike="noStrike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  <a:tabLst>
                <a:tab pos="0" algn="l"/>
              </a:tabLst>
            </a:pPr>
            <a:r>
              <a:rPr lang="hr-HR" b="1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TJELESNA I ZDRAVSTVENA KULTURA – badminton – 5. mjesto u RH.</a:t>
            </a:r>
            <a:endParaRPr lang="hr-HR" sz="1800" b="1" strike="noStrike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0" algn="l"/>
              </a:tabLst>
            </a:pPr>
            <a:r>
              <a:rPr lang="hr-HR" sz="1800" b="1" strike="noStrike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TEHNIČKA KULTURA – 7. mjesto u RH.</a:t>
            </a:r>
          </a:p>
          <a:p>
            <a:pPr algn="just">
              <a:lnSpc>
                <a:spcPct val="115000"/>
              </a:lnSpc>
              <a:tabLst>
                <a:tab pos="0" algn="l"/>
              </a:tabLst>
            </a:pPr>
            <a:r>
              <a:rPr lang="hr-HR" sz="1800" b="1" strike="noStrike" spc="-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  BIOLOGIJA – 8. mjesto u RH.</a:t>
            </a:r>
          </a:p>
          <a:p>
            <a:pPr algn="just">
              <a:lnSpc>
                <a:spcPct val="115000"/>
              </a:lnSpc>
              <a:tabLst>
                <a:tab pos="0" algn="l"/>
              </a:tabLst>
            </a:pPr>
            <a:r>
              <a:rPr lang="hr-HR" b="1" spc="-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  MATEMATIKA – 9.mjesto u RH.</a:t>
            </a:r>
            <a:endParaRPr lang="hr-HR" sz="1800" b="1" strike="noStrike" spc="-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0" algn="l"/>
              </a:tabLst>
            </a:pPr>
            <a:r>
              <a:rPr lang="hr-HR" b="1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FIZIKA – 15. mjesto u RH.</a:t>
            </a:r>
            <a:endParaRPr lang="hr-HR" sz="1800" b="1" strike="noStrike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0" algn="l"/>
              </a:tabLst>
            </a:pPr>
            <a:r>
              <a:rPr lang="hr-HR" sz="1800" b="1" strike="noStrike" spc="-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hr-HR" b="1" spc="-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  GRAĐANSKI ODGOJ I OBRAZOVANJE – „Projekt Građanin“</a:t>
            </a:r>
            <a:r>
              <a:rPr lang="hr-HR" b="1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tabLst>
                <a:tab pos="0" algn="l"/>
              </a:tabLst>
            </a:pPr>
            <a:r>
              <a:rPr lang="hr-HR" b="1" spc="-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MEĐUNARODNO  MATEMATIČKO NATJECANJE “KLOKAN BEZ GRANICA” – 5.mjesto (kategorija Pčelica)</a:t>
            </a:r>
          </a:p>
          <a:p>
            <a:pPr algn="just">
              <a:lnSpc>
                <a:spcPct val="115000"/>
              </a:lnSpc>
              <a:tabLst>
                <a:tab pos="0" algn="l"/>
              </a:tabLst>
            </a:pPr>
            <a:endParaRPr lang="hr-HR" b="1" spc="-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0" algn="l"/>
              </a:tabLst>
            </a:pPr>
            <a:endParaRPr lang="hr-HR" sz="1800" b="0" strike="noStrike" spc="-1" dirty="0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0" algn="l"/>
              </a:tabLst>
            </a:pPr>
            <a:endParaRPr lang="hr-HR" sz="18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  <a:tabLst>
                <a:tab pos="0" algn="l"/>
              </a:tabLst>
            </a:pPr>
            <a:endParaRPr lang="hr-HR" sz="180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  <a:tabLst>
                <a:tab pos="0" algn="l"/>
              </a:tabLst>
            </a:pPr>
            <a:r>
              <a:rPr lang="hr-HR" sz="1800" b="1" strike="noStrike" spc="-1" dirty="0">
                <a:solidFill>
                  <a:srgbClr val="FFFFFF"/>
                </a:solidFill>
                <a:latin typeface="Times New Roman"/>
                <a:ea typeface="Calibri"/>
              </a:rPr>
              <a:t>		</a:t>
            </a:r>
            <a:endParaRPr lang="hr-HR" sz="18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  <a:tabLst>
                <a:tab pos="0" algn="l"/>
              </a:tabLst>
            </a:pPr>
            <a:endParaRPr lang="hr-H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hr-HR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lum/>
          </a:blip>
          <a:srcRect/>
          <a:stretch>
            <a:fillRect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457200" y="609480"/>
            <a:ext cx="829044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r-HR" sz="3600" b="1" strike="noStrike" cap="all" spc="-1" dirty="0">
                <a:solidFill>
                  <a:srgbClr val="FFFFFF"/>
                </a:solidFill>
                <a:latin typeface="Calibri Light"/>
              </a:rPr>
              <a:t>   51 godina naše škole: 1971. – 2022</a:t>
            </a:r>
            <a:r>
              <a:rPr lang="hr-HR" sz="2800" b="0" strike="noStrike" cap="all" spc="-1" dirty="0">
                <a:solidFill>
                  <a:srgbClr val="FFFFFF"/>
                </a:solidFill>
                <a:latin typeface="Calibri Light"/>
              </a:rPr>
              <a:t>.</a:t>
            </a:r>
            <a:endParaRPr lang="hr-HR" sz="2800" b="0" strike="noStrike" spc="-1" dirty="0">
              <a:latin typeface="Arial"/>
            </a:endParaRPr>
          </a:p>
        </p:txBody>
      </p:sp>
      <p:pic>
        <p:nvPicPr>
          <p:cNvPr id="63490" name="Picture 2" descr="http://os-jracica-zg.skole.hr/upload/os-jracica-zg/images/headers/Image/Pano-2-01-0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708525"/>
            <a:ext cx="6039612" cy="157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4775" y="2257425"/>
            <a:ext cx="9248775" cy="27717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457200" y="274680"/>
            <a:ext cx="8228880" cy="7489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r-HR" sz="3600" b="1" strike="noStrike" cap="all" spc="-1" dirty="0">
                <a:solidFill>
                  <a:srgbClr val="FFFFFF"/>
                </a:solidFill>
                <a:latin typeface="Calibri"/>
              </a:rPr>
              <a:t>ZAKLJUČAK</a:t>
            </a:r>
            <a:endParaRPr lang="hr-HR" sz="3600" b="0" strike="noStrike" spc="-1" dirty="0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467640" y="1023582"/>
            <a:ext cx="8435160" cy="58336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285840" indent="-285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hr-HR" sz="2800" b="0" strike="noStrike" spc="-1" dirty="0">
                <a:solidFill>
                  <a:srgbClr val="FFFFFF"/>
                </a:solidFill>
                <a:latin typeface="Calibri"/>
              </a:rPr>
              <a:t>Aktivnosti predviđene Godišnjim planom i programom rada škole i Školskim kurikulumom u potpunosti su realizirane.</a:t>
            </a:r>
          </a:p>
          <a:p>
            <a:pPr marL="285840" indent="-2851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hr-HR" sz="2800" spc="-1" dirty="0">
                <a:solidFill>
                  <a:srgbClr val="FFFFFF"/>
                </a:solidFill>
                <a:latin typeface="Calibri"/>
              </a:rPr>
              <a:t>Većina aktivnosti predviđenih ŠPP je realizirana te je on tijekom drugog obrazovnog razdoblja obogaćen novima prema potrebama učenika, roditelja i škole.</a:t>
            </a:r>
            <a:endParaRPr lang="hr-HR" sz="28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hr-HR" sz="2800" b="0" strike="noStrike" spc="-1" dirty="0">
                <a:solidFill>
                  <a:srgbClr val="FFFFFF"/>
                </a:solidFill>
                <a:latin typeface="Calibri"/>
              </a:rPr>
              <a:t>Opremljenost škole je na </a:t>
            </a:r>
            <a:r>
              <a:rPr lang="hr-HR" sz="2800" spc="-1" dirty="0">
                <a:solidFill>
                  <a:srgbClr val="FFFFFF"/>
                </a:solidFill>
                <a:latin typeface="Calibri"/>
              </a:rPr>
              <a:t>zadovoljavajućoj</a:t>
            </a:r>
            <a:r>
              <a:rPr lang="hr-HR" sz="2800" b="0" strike="noStrike" spc="-1" dirty="0">
                <a:solidFill>
                  <a:srgbClr val="FFFFFF"/>
                </a:solidFill>
                <a:latin typeface="Calibri"/>
              </a:rPr>
              <a:t> razini </a:t>
            </a:r>
            <a:endParaRPr lang="hr-H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hr-HR" sz="2800" b="0" strike="noStrike" spc="-1" dirty="0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hr-HR" sz="2800" b="0" strike="noStrike" spc="-1" dirty="0">
                <a:solidFill>
                  <a:srgbClr val="FFFFFF"/>
                </a:solidFill>
                <a:latin typeface="Calibri"/>
              </a:rPr>
              <a:t>Odgojno – obrazovni rezultati učenika su odlični:</a:t>
            </a:r>
            <a:endParaRPr lang="hr-H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hr-HR" sz="2800" b="0" strike="noStrike" spc="-1" dirty="0">
                <a:solidFill>
                  <a:srgbClr val="FFFFFF"/>
                </a:solidFill>
                <a:latin typeface="Calibri"/>
              </a:rPr>
              <a:t>     - prolaznost razreda</a:t>
            </a:r>
            <a:endParaRPr lang="hr-H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hr-HR" sz="2800" b="0" strike="noStrike" spc="-1" dirty="0">
                <a:solidFill>
                  <a:srgbClr val="FFFFFF"/>
                </a:solidFill>
                <a:latin typeface="Calibri"/>
              </a:rPr>
              <a:t>     - povratne informacije o upisu naših učenika u srednje                 </a:t>
            </a:r>
            <a:endParaRPr lang="hr-H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hr-HR" sz="2800" b="0" strike="noStrike" spc="-1" dirty="0">
                <a:solidFill>
                  <a:srgbClr val="FFFFFF"/>
                </a:solidFill>
                <a:latin typeface="Calibri"/>
              </a:rPr>
              <a:t>       škole</a:t>
            </a:r>
            <a:endParaRPr lang="hr-H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hr-HR" sz="2800" b="0" strike="noStrike" spc="-1" dirty="0">
                <a:solidFill>
                  <a:srgbClr val="FFFFFF"/>
                </a:solidFill>
                <a:latin typeface="Calibri"/>
              </a:rPr>
              <a:t>     - rezultati na službenim natjecanjima </a:t>
            </a:r>
            <a:endParaRPr lang="hr-H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hr-HR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395640" y="1052640"/>
            <a:ext cx="8228880" cy="20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endParaRPr lang="hr-HR" sz="8800" b="0" strike="noStrike" spc="-1" dirty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hr-HR" sz="8800" b="0" strike="noStrike" spc="-1" dirty="0">
                <a:solidFill>
                  <a:srgbClr val="FFFFFF"/>
                </a:solidFill>
                <a:latin typeface="Calibri"/>
              </a:rPr>
              <a:t>HVALA </a:t>
            </a:r>
            <a:endParaRPr lang="hr-HR" sz="12000" spc="-1" dirty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100000"/>
              </a:lnSpc>
              <a:spcAft>
                <a:spcPts val="1001"/>
              </a:spcAft>
              <a:tabLst>
                <a:tab pos="0" algn="l"/>
              </a:tabLst>
            </a:pPr>
            <a:r>
              <a:rPr lang="hr-HR" sz="8800" b="0" strike="noStrike" spc="-1" dirty="0">
                <a:solidFill>
                  <a:srgbClr val="FFFFFF"/>
                </a:solidFill>
                <a:latin typeface="Calibri"/>
              </a:rPr>
              <a:t>NA PAŽNJI !</a:t>
            </a:r>
            <a:endParaRPr lang="hr-HR" sz="8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Table 1"/>
          <p:cNvGraphicFramePr/>
          <p:nvPr>
            <p:extLst>
              <p:ext uri="{D42A27DB-BD31-4B8C-83A1-F6EECF244321}">
                <p14:modId xmlns:p14="http://schemas.microsoft.com/office/powerpoint/2010/main" val="2232124036"/>
              </p:ext>
            </p:extLst>
          </p:nvPr>
        </p:nvGraphicFramePr>
        <p:xfrm>
          <a:off x="395280" y="692280"/>
          <a:ext cx="8229240" cy="2893680"/>
        </p:xfrm>
        <a:graphic>
          <a:graphicData uri="http://schemas.openxmlformats.org/drawingml/2006/table">
            <a:tbl>
              <a:tblPr/>
              <a:tblGrid>
                <a:gridCol w="274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84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800" b="1" strike="noStrike" spc="-1" dirty="0">
                          <a:solidFill>
                            <a:srgbClr val="0D0D0D"/>
                          </a:solidFill>
                          <a:latin typeface="Calibri"/>
                        </a:rPr>
                        <a:t>BROJ UČENIKA</a:t>
                      </a:r>
                      <a:endParaRPr lang="hr-HR" sz="1800" b="0" strike="noStrike" spc="-1" dirty="0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D0D0D"/>
                          </a:solidFill>
                          <a:latin typeface="Calibri"/>
                        </a:rPr>
                        <a:t>1. – 4.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800" b="1" strike="noStrike" spc="-1" dirty="0">
                          <a:solidFill>
                            <a:srgbClr val="0D0D0D"/>
                          </a:solidFill>
                          <a:latin typeface="Calibri"/>
                        </a:rPr>
                        <a:t>359</a:t>
                      </a:r>
                      <a:endParaRPr lang="hr-HR" sz="1800" b="0" strike="noStrike" spc="-1" dirty="0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840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D0D0D"/>
                          </a:solidFill>
                          <a:latin typeface="Calibri"/>
                        </a:rPr>
                        <a:t>5. – 8.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800" b="1" strike="noStrike" spc="-1" dirty="0">
                          <a:solidFill>
                            <a:srgbClr val="0D0D0D"/>
                          </a:solidFill>
                          <a:latin typeface="Calibri"/>
                        </a:rPr>
                        <a:t>348</a:t>
                      </a:r>
                      <a:endParaRPr lang="hr-HR" sz="1800" b="0" strike="noStrike" spc="-1" dirty="0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2160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D0D0D"/>
                          </a:solidFill>
                          <a:latin typeface="Calibri"/>
                        </a:rPr>
                        <a:t>UKUPNO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800" b="1" strike="noStrike" spc="-1" dirty="0">
                          <a:solidFill>
                            <a:srgbClr val="0D0D0D"/>
                          </a:solidFill>
                          <a:latin typeface="Calibri"/>
                        </a:rPr>
                        <a:t>707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hr-HR" sz="1800" b="0" strike="noStrike" spc="-1" dirty="0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9" name="Table 2"/>
          <p:cNvGraphicFramePr/>
          <p:nvPr>
            <p:extLst>
              <p:ext uri="{D42A27DB-BD31-4B8C-83A1-F6EECF244321}">
                <p14:modId xmlns:p14="http://schemas.microsoft.com/office/powerpoint/2010/main" val="2323458238"/>
              </p:ext>
            </p:extLst>
          </p:nvPr>
        </p:nvGraphicFramePr>
        <p:xfrm>
          <a:off x="395280" y="3789360"/>
          <a:ext cx="8229240" cy="2265120"/>
        </p:xfrm>
        <a:graphic>
          <a:graphicData uri="http://schemas.openxmlformats.org/drawingml/2006/table">
            <a:tbl>
              <a:tblPr/>
              <a:tblGrid>
                <a:gridCol w="274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492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D0D0D"/>
                          </a:solidFill>
                          <a:latin typeface="Calibri"/>
                        </a:rPr>
                        <a:t>BROJ ODJELJENJA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D0D0D"/>
                          </a:solidFill>
                          <a:latin typeface="Calibri"/>
                        </a:rPr>
                        <a:t>1. – 4.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D0D0D"/>
                          </a:solidFill>
                          <a:latin typeface="Calibri"/>
                        </a:rPr>
                        <a:t>16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920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D0D0D"/>
                          </a:solidFill>
                          <a:latin typeface="Calibri"/>
                        </a:rPr>
                        <a:t>5. – 8.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800" b="1" strike="noStrike" spc="-1" dirty="0">
                          <a:solidFill>
                            <a:srgbClr val="0D0D0D"/>
                          </a:solidFill>
                          <a:latin typeface="Calibri"/>
                        </a:rPr>
                        <a:t>16</a:t>
                      </a:r>
                      <a:endParaRPr lang="hr-HR" sz="1800" b="0" strike="noStrike" spc="-1" dirty="0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280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800" b="1" strike="noStrike" spc="-1">
                          <a:solidFill>
                            <a:srgbClr val="0D0D0D"/>
                          </a:solidFill>
                          <a:latin typeface="Calibri"/>
                        </a:rPr>
                        <a:t>UKUPNO</a:t>
                      </a:r>
                      <a:endParaRPr lang="hr-HR" sz="1800" b="0" strike="noStrike" spc="-1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800" b="1" strike="noStrike" spc="-1" dirty="0">
                          <a:solidFill>
                            <a:srgbClr val="0D0D0D"/>
                          </a:solidFill>
                          <a:latin typeface="Calibri"/>
                        </a:rPr>
                        <a:t>32</a:t>
                      </a:r>
                      <a:endParaRPr lang="hr-HR" sz="1800" b="0" strike="noStrike" spc="-1" dirty="0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Table 1"/>
          <p:cNvGraphicFramePr/>
          <p:nvPr>
            <p:extLst>
              <p:ext uri="{D42A27DB-BD31-4B8C-83A1-F6EECF244321}">
                <p14:modId xmlns:p14="http://schemas.microsoft.com/office/powerpoint/2010/main" val="3780195666"/>
              </p:ext>
            </p:extLst>
          </p:nvPr>
        </p:nvGraphicFramePr>
        <p:xfrm>
          <a:off x="1115640" y="2997000"/>
          <a:ext cx="6857280" cy="2520000"/>
        </p:xfrm>
        <a:graphic>
          <a:graphicData uri="http://schemas.openxmlformats.org/drawingml/2006/table">
            <a:tbl>
              <a:tblPr/>
              <a:tblGrid>
                <a:gridCol w="274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760">
                <a:tc row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b="0" strike="noStrike" spc="-1" dirty="0">
                          <a:solidFill>
                            <a:srgbClr val="0D0D0D"/>
                          </a:solidFill>
                          <a:latin typeface="Calibri"/>
                        </a:rPr>
                        <a:t>USPJEH UČENIKA</a:t>
                      </a:r>
                      <a:endParaRPr lang="hr-HR" sz="16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b="0" strike="noStrike" spc="-1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</a:rPr>
                        <a:t>NA KRAJU ŠKOLSKE GODINE</a:t>
                      </a:r>
                      <a:endParaRPr lang="hr-HR" sz="1600" b="0" strike="noStrike" spc="-1" dirty="0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b="0" strike="noStrike" spc="-1">
                          <a:solidFill>
                            <a:srgbClr val="0D0D0D"/>
                          </a:solidFill>
                          <a:latin typeface="Calibri"/>
                        </a:rPr>
                        <a:t>Odličnih</a:t>
                      </a:r>
                      <a:endParaRPr lang="hr-HR" sz="1600" b="0" strike="noStrike" spc="-1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b="0" strike="noStrike" spc="-1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</a:rPr>
                        <a:t>582</a:t>
                      </a:r>
                      <a:endParaRPr lang="hr-HR" sz="1600" b="0" strike="noStrike" spc="-1" dirty="0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760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b="0" strike="noStrike" spc="-1">
                          <a:solidFill>
                            <a:srgbClr val="0D0D0D"/>
                          </a:solidFill>
                          <a:latin typeface="Calibri"/>
                        </a:rPr>
                        <a:t>Vrlo dobrih</a:t>
                      </a:r>
                      <a:endParaRPr lang="hr-HR" sz="1600" b="0" strike="noStrike" spc="-1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b="0" strike="noStrike" spc="-1" dirty="0">
                          <a:solidFill>
                            <a:srgbClr val="0D0D0D"/>
                          </a:solidFill>
                          <a:latin typeface="Times New Roman"/>
                        </a:rPr>
                        <a:t>111</a:t>
                      </a:r>
                      <a:endParaRPr lang="hr-HR" sz="1600" b="0" strike="noStrike" spc="-1" dirty="0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60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b="0" strike="noStrike" spc="-1">
                          <a:solidFill>
                            <a:srgbClr val="0D0D0D"/>
                          </a:solidFill>
                          <a:latin typeface="Calibri"/>
                        </a:rPr>
                        <a:t>Dobrih</a:t>
                      </a:r>
                      <a:endParaRPr lang="hr-HR" sz="1600" b="0" strike="noStrike" spc="-1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b="0" strike="noStrike" spc="-1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hr-HR" sz="1600" b="0" strike="noStrike" spc="-1" dirty="0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760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b="0" strike="noStrike" spc="-1">
                          <a:solidFill>
                            <a:srgbClr val="0D0D0D"/>
                          </a:solidFill>
                          <a:latin typeface="Calibri"/>
                        </a:rPr>
                        <a:t>Dovoljnih</a:t>
                      </a:r>
                      <a:endParaRPr lang="hr-HR" sz="1600" b="0" strike="noStrike" spc="-1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b="0" strike="noStrike" spc="-1" dirty="0">
                          <a:solidFill>
                            <a:srgbClr val="0D0D0D"/>
                          </a:solidFill>
                          <a:latin typeface="Times New Roman"/>
                        </a:rPr>
                        <a:t>0</a:t>
                      </a:r>
                      <a:endParaRPr lang="hr-HR" sz="1600" b="0" strike="noStrike" spc="-1" dirty="0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760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b="0" strike="noStrike" spc="-1">
                          <a:solidFill>
                            <a:srgbClr val="0D0D0D"/>
                          </a:solidFill>
                          <a:latin typeface="Calibri"/>
                        </a:rPr>
                        <a:t>Nedovoljnih</a:t>
                      </a:r>
                      <a:endParaRPr lang="hr-HR" sz="1600" b="0" strike="noStrike" spc="-1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b="0" strike="noStrike" spc="-1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hr-HR" sz="1600" b="0" strike="noStrike" spc="-1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200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b="0" strike="noStrike" spc="-1">
                          <a:solidFill>
                            <a:srgbClr val="0D0D0D"/>
                          </a:solidFill>
                          <a:latin typeface="Calibri"/>
                        </a:rPr>
                        <a:t>PROSJEČNA OCJENA USPJEHA</a:t>
                      </a:r>
                      <a:endParaRPr lang="hr-HR" sz="1600" b="0" strike="noStrike" spc="-1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4.77</a:t>
                      </a:r>
                      <a:endParaRPr lang="hr-HR" sz="1600" b="0" strike="noStrike" spc="-1" dirty="0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1" name="Table 2"/>
          <p:cNvGraphicFramePr/>
          <p:nvPr/>
        </p:nvGraphicFramePr>
        <p:xfrm>
          <a:off x="1523880" y="1397160"/>
          <a:ext cx="6095880" cy="1056640"/>
        </p:xfrm>
        <a:graphic>
          <a:graphicData uri="http://schemas.openxmlformats.org/drawingml/2006/table">
            <a:tbl>
              <a:tblPr/>
              <a:tblGrid>
                <a:gridCol w="6095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pos="0" algn="l"/>
                        </a:tabLst>
                      </a:pPr>
                      <a:r>
                        <a:rPr lang="hr-HR" sz="2000" b="0" strike="noStrike" spc="-1">
                          <a:solidFill>
                            <a:srgbClr val="0D0D0D"/>
                          </a:solidFill>
                          <a:latin typeface="Calibri"/>
                        </a:rPr>
                        <a:t>DOPUNSKA, DODATNA, </a:t>
                      </a:r>
                      <a:endParaRPr lang="hr-HR" sz="2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pos="0" algn="l"/>
                        </a:tabLst>
                      </a:pPr>
                      <a:r>
                        <a:rPr lang="hr-HR" sz="2000" b="0" strike="noStrike" spc="-1">
                          <a:solidFill>
                            <a:srgbClr val="0D0D0D"/>
                          </a:solidFill>
                          <a:latin typeface="Calibri"/>
                        </a:rPr>
                        <a:t>IZVANNASTAVNA I IZVANŠKOLSKA </a:t>
                      </a:r>
                      <a:endParaRPr lang="hr-HR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" name="Table 1"/>
          <p:cNvGraphicFramePr/>
          <p:nvPr/>
        </p:nvGraphicFramePr>
        <p:xfrm>
          <a:off x="395280" y="981000"/>
          <a:ext cx="8229240" cy="935640"/>
        </p:xfrm>
        <a:graphic>
          <a:graphicData uri="http://schemas.openxmlformats.org/drawingml/2006/table">
            <a:tbl>
              <a:tblPr/>
              <a:tblGrid>
                <a:gridCol w="5486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5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b="0" strike="noStrike" spc="-1">
                          <a:solidFill>
                            <a:srgbClr val="0D0D0D"/>
                          </a:solidFill>
                          <a:latin typeface="Calibri"/>
                        </a:rPr>
                        <a:t>NEGATIVNE OCJENE NA KRAJU ŠKOLSKE GODINE</a:t>
                      </a:r>
                      <a:endParaRPr lang="hr-HR" sz="1600" b="0" strike="noStrike" spc="-1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hr-HR" sz="1600" b="0" strike="noStrike" spc="-1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" name="Table 2"/>
          <p:cNvGraphicFramePr/>
          <p:nvPr/>
        </p:nvGraphicFramePr>
        <p:xfrm>
          <a:off x="395640" y="2421000"/>
          <a:ext cx="8229240" cy="936000"/>
        </p:xfrm>
        <a:graphic>
          <a:graphicData uri="http://schemas.openxmlformats.org/drawingml/2006/table">
            <a:tbl>
              <a:tblPr/>
              <a:tblGrid>
                <a:gridCol w="5485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b="0" strike="noStrike" spc="-1">
                          <a:solidFill>
                            <a:srgbClr val="0D0D0D"/>
                          </a:solidFill>
                          <a:latin typeface="Calibri"/>
                        </a:rPr>
                        <a:t>BROJ UČENIKA KOJI NISU ZAVRŠILI ŠKOLSKU GODINU</a:t>
                      </a:r>
                      <a:endParaRPr lang="hr-HR" sz="1600" b="0" strike="noStrike" spc="-1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b="0" strike="noStrike" spc="-1">
                          <a:solidFill>
                            <a:srgbClr val="0D0D0D"/>
                          </a:solidFill>
                          <a:latin typeface="Calibri"/>
                        </a:rPr>
                        <a:t>0</a:t>
                      </a:r>
                      <a:endParaRPr lang="hr-HR" sz="1600" b="0" strike="noStrike" spc="-1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4" name="Table 3"/>
          <p:cNvGraphicFramePr/>
          <p:nvPr/>
        </p:nvGraphicFramePr>
        <p:xfrm>
          <a:off x="395640" y="5517360"/>
          <a:ext cx="8229240" cy="864000"/>
        </p:xfrm>
        <a:graphic>
          <a:graphicData uri="http://schemas.openxmlformats.org/drawingml/2006/table">
            <a:tbl>
              <a:tblPr/>
              <a:tblGrid>
                <a:gridCol w="5485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b="0" strike="noStrike" spc="-1">
                          <a:solidFill>
                            <a:srgbClr val="0D0D0D"/>
                          </a:solidFill>
                          <a:latin typeface="Calibri"/>
                        </a:rPr>
                        <a:t>BROJ UČENIKA KOJI PRELAZE U NOVU ŠKOLSKU GODINU </a:t>
                      </a:r>
                      <a:endParaRPr lang="hr-HR" sz="1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b="0" strike="noStrike" spc="-1">
                          <a:solidFill>
                            <a:srgbClr val="0D0D0D"/>
                          </a:solidFill>
                          <a:latin typeface="Calibri"/>
                        </a:rPr>
                        <a:t>S JEDNOM (1) NEGATIVNOM OCJENOM</a:t>
                      </a:r>
                      <a:endParaRPr lang="hr-HR" sz="1600" b="0" strike="noStrike" spc="-1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b="0" strike="noStrike" spc="-1">
                          <a:solidFill>
                            <a:srgbClr val="0D0D0D"/>
                          </a:solidFill>
                          <a:latin typeface="Calibri"/>
                        </a:rPr>
                        <a:t>0</a:t>
                      </a:r>
                      <a:endParaRPr lang="hr-HR" sz="1600" b="0" strike="noStrike" spc="-1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5" name="Table 4"/>
          <p:cNvGraphicFramePr/>
          <p:nvPr>
            <p:extLst>
              <p:ext uri="{D42A27DB-BD31-4B8C-83A1-F6EECF244321}">
                <p14:modId xmlns:p14="http://schemas.microsoft.com/office/powerpoint/2010/main" val="900338602"/>
              </p:ext>
            </p:extLst>
          </p:nvPr>
        </p:nvGraphicFramePr>
        <p:xfrm>
          <a:off x="395280" y="4005000"/>
          <a:ext cx="8229240" cy="864000"/>
        </p:xfrm>
        <a:graphic>
          <a:graphicData uri="http://schemas.openxmlformats.org/drawingml/2006/table">
            <a:tbl>
              <a:tblPr/>
              <a:tblGrid>
                <a:gridCol w="5485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b="0" strike="noStrike" spc="-1" dirty="0">
                          <a:solidFill>
                            <a:srgbClr val="0D0D0D"/>
                          </a:solidFill>
                          <a:latin typeface="Calibri"/>
                          <a:ea typeface="Times New Roman"/>
                        </a:rPr>
                        <a:t>IZOSTANCI </a:t>
                      </a:r>
                      <a:endParaRPr lang="hr-HR" sz="1600" b="0" strike="noStrike" spc="-1" dirty="0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b="0" strike="noStrike" spc="-1" dirty="0">
                          <a:solidFill>
                            <a:srgbClr val="0D0D0D"/>
                          </a:solidFill>
                          <a:latin typeface="Calibri"/>
                        </a:rPr>
                        <a:t>OPRAVDANI – </a:t>
                      </a:r>
                      <a:r>
                        <a:rPr lang="hr-HR" sz="1600" b="1" strike="noStrike" spc="-1" dirty="0">
                          <a:solidFill>
                            <a:srgbClr val="0D0D0D"/>
                          </a:solidFill>
                          <a:latin typeface="Calibri"/>
                        </a:rPr>
                        <a:t>48 517</a:t>
                      </a:r>
                      <a:endParaRPr lang="hr-HR" sz="16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b="0" strike="noStrike" spc="-1" dirty="0">
                          <a:solidFill>
                            <a:srgbClr val="0D0D0D"/>
                          </a:solidFill>
                          <a:latin typeface="Calibri"/>
                        </a:rPr>
                        <a:t>NEOPRAVDANI - </a:t>
                      </a:r>
                      <a:r>
                        <a:rPr lang="hr-HR" sz="1600" b="1" strike="noStrike" spc="-1" dirty="0">
                          <a:solidFill>
                            <a:srgbClr val="0D0D0D"/>
                          </a:solidFill>
                          <a:latin typeface="Calibri"/>
                        </a:rPr>
                        <a:t>65</a:t>
                      </a:r>
                      <a:endParaRPr lang="hr-HR" sz="1600" b="0" strike="noStrike" spc="-1" dirty="0">
                        <a:latin typeface="Arial"/>
                      </a:endParaRPr>
                    </a:p>
                  </a:txBody>
                  <a:tcPr marL="59760" marR="597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539640" y="450360"/>
            <a:ext cx="8228880" cy="135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25000" lnSpcReduction="20000"/>
          </a:bodyPr>
          <a:lstStyle/>
          <a:p>
            <a:pPr>
              <a:lnSpc>
                <a:spcPct val="100000"/>
              </a:lnSpc>
            </a:pPr>
            <a:r>
              <a:rPr lang="hr-HR" sz="1800" b="0" strike="noStrike" cap="all" spc="-1" dirty="0">
                <a:solidFill>
                  <a:srgbClr val="FFFFFF"/>
                </a:solidFill>
                <a:latin typeface="Calibri Light"/>
              </a:rPr>
              <a:t>UCENICI S RJEŠENJEM O PRIMJERENOM PROGRAMU ŠKOLOVANJA </a:t>
            </a:r>
            <a:r>
              <a:rPr lang="hr-HR" sz="1200" b="0" strike="noStrike" cap="all" spc="-1" dirty="0">
                <a:solidFill>
                  <a:srgbClr val="FFFFFF"/>
                </a:solidFill>
                <a:latin typeface="Calibri Light"/>
              </a:rPr>
              <a:t>(čl.5.i čl.6. Pravilnika o osnovnoškolskom i srednjoškolskom odgoju i obrazovanju učenika s teškoćama razvoju)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hr-HR" sz="5600" b="0" strike="noStrike" cap="all" spc="-1" dirty="0">
                <a:solidFill>
                  <a:srgbClr val="FFFFFF"/>
                </a:solidFill>
                <a:latin typeface="Calibri Light"/>
              </a:rPr>
              <a:t>UČENICI S RJEŠENJEM O PRIMJERENOM PROGRAMU </a:t>
            </a:r>
            <a:r>
              <a:rPr lang="hr-HR" sz="5600" cap="all" spc="-1" dirty="0">
                <a:solidFill>
                  <a:srgbClr val="FFFFFF"/>
                </a:solidFill>
                <a:latin typeface="Calibri Light"/>
              </a:rPr>
              <a:t>ODGOJA I OBRAZOVANJA</a:t>
            </a:r>
            <a:r>
              <a:rPr lang="hr-HR" sz="5600" b="0" strike="noStrike" cap="all" spc="-1" dirty="0">
                <a:solidFill>
                  <a:srgbClr val="FFFFFF"/>
                </a:solidFill>
                <a:latin typeface="Calibri Light"/>
              </a:rPr>
              <a:t> (čl.5. i čl.6. Pravilnika o osnovnoškolskom i srednjoškolskom odgoju i obrazovanju učenika s teškoćama razvoju)</a:t>
            </a:r>
            <a:r>
              <a:rPr sz="5600" dirty="0"/>
              <a:t/>
            </a:r>
            <a:br>
              <a:rPr sz="5600" dirty="0"/>
            </a:br>
            <a:r>
              <a:rPr sz="5600" dirty="0"/>
              <a:t/>
            </a:r>
            <a:br>
              <a:rPr sz="5600"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hr-HR" sz="1800" b="0" strike="noStrike" cap="all" spc="-1" dirty="0">
                <a:solidFill>
                  <a:srgbClr val="FFFFFF"/>
                </a:solidFill>
                <a:latin typeface="Calibri Light"/>
              </a:rPr>
              <a:t>Sedam </a:t>
            </a:r>
            <a:r>
              <a:rPr lang="hr-HR" sz="1600" b="0" strike="noStrike" cap="all" spc="-1" dirty="0">
                <a:solidFill>
                  <a:srgbClr val="FFFFFF"/>
                </a:solidFill>
                <a:latin typeface="Calibri Light"/>
              </a:rPr>
              <a:t> učenika s Rješenjem o primjerenom obliku školovanja imalo je potporu u vidu POMOĆNIKA U NASTAVI/KOMUNIKACIJSKOG POSREDNIKA</a:t>
            </a:r>
            <a:r>
              <a:rPr dirty="0"/>
              <a:t/>
            </a:r>
            <a:br>
              <a:rPr dirty="0"/>
            </a:br>
            <a:r>
              <a:rPr lang="hr-HR" sz="1200" b="0" strike="noStrike" cap="all" spc="-1" dirty="0">
                <a:solidFill>
                  <a:srgbClr val="FFFFFF"/>
                </a:solidFill>
                <a:latin typeface="Calibri Light"/>
              </a:rPr>
              <a:t>UČUUU</a:t>
            </a:r>
            <a:endParaRPr lang="hr-HR" sz="1200" b="0" strike="noStrike" spc="-1" dirty="0">
              <a:latin typeface="Arial"/>
            </a:endParaRPr>
          </a:p>
        </p:txBody>
      </p:sp>
      <p:graphicFrame>
        <p:nvGraphicFramePr>
          <p:cNvPr id="137" name="Table 2"/>
          <p:cNvGraphicFramePr/>
          <p:nvPr>
            <p:extLst>
              <p:ext uri="{D42A27DB-BD31-4B8C-83A1-F6EECF244321}">
                <p14:modId xmlns:p14="http://schemas.microsoft.com/office/powerpoint/2010/main" val="3111476178"/>
              </p:ext>
            </p:extLst>
          </p:nvPr>
        </p:nvGraphicFramePr>
        <p:xfrm>
          <a:off x="74645" y="1408921"/>
          <a:ext cx="9069354" cy="4851919"/>
        </p:xfrm>
        <a:graphic>
          <a:graphicData uri="http://schemas.openxmlformats.org/drawingml/2006/table">
            <a:tbl>
              <a:tblPr/>
              <a:tblGrid>
                <a:gridCol w="1584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20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30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06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69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285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Vrsta</a:t>
                      </a:r>
                      <a:r>
                        <a:rPr lang="hr-HR" sz="18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hr-HR" sz="1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primjerenog</a:t>
                      </a:r>
                      <a:r>
                        <a:rPr lang="hr-HR" sz="18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hr-HR" sz="1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programa odgoja i obrazovanja</a:t>
                      </a:r>
                      <a:endParaRPr lang="hr-HR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C3EC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Broj učenika s primjerenim programom odgoja</a:t>
                      </a:r>
                      <a:r>
                        <a:rPr lang="hr-HR" sz="1200" b="1" strike="noStrike" spc="-1" baseline="0" dirty="0">
                          <a:solidFill>
                            <a:srgbClr val="FFFFFF"/>
                          </a:solidFill>
                          <a:latin typeface="Calibri"/>
                        </a:rPr>
                        <a:t> i obrazovanja</a:t>
                      </a:r>
                      <a:r>
                        <a:rPr lang="hr-HR" sz="1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 po razredima</a:t>
                      </a:r>
                      <a:endParaRPr lang="hr-HR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C3E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Ukupno</a:t>
                      </a:r>
                      <a:endParaRPr lang="hr-HR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C3E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378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I.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II.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III.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IV.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V.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VI.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VII.</a:t>
                      </a:r>
                      <a:endParaRPr lang="hr-HR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VIII.</a:t>
                      </a:r>
                      <a:endParaRPr lang="hr-HR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2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Redoviti program uz individualizirane postupke (čl.5.Pravilnika…)</a:t>
                      </a:r>
                      <a:endParaRPr lang="hr-HR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E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E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E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E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E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E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E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E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E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E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9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Redoviti program uz prilagodbu sadržaja i individualizirane postupke (čl.6. Pravilnika…)</a:t>
                      </a:r>
                      <a:endParaRPr lang="hr-HR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lang="hr-HR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lang="hr-HR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 2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8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UKUPNO</a:t>
                      </a:r>
                      <a:endParaRPr lang="hr-HR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0" strike="noStrike" spc="-1" dirty="0">
                          <a:latin typeface="Arial"/>
                        </a:rPr>
                        <a:t>2</a:t>
                      </a:r>
                      <a:r>
                        <a:rPr kumimoji="0" lang="hr-HR" sz="11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kumimoji="0" lang="hr-HR" sz="11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latin typeface="Arial"/>
                        </a:rPr>
                        <a:t>3333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1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hr-HR" sz="11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058"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Osam učenika s Rješenjem o primjerenom programu odgoja</a:t>
                      </a:r>
                      <a:r>
                        <a:rPr lang="hr-HR" sz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 obrazovanja</a:t>
                      </a:r>
                      <a:r>
                        <a:rPr lang="hr-HR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imali su potporu u vidu pomoćnika</a:t>
                      </a:r>
                      <a:r>
                        <a:rPr lang="hr-HR" sz="12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 nastavi.</a:t>
                      </a:r>
                      <a:r>
                        <a:rPr lang="hr-HR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hr-HR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hr-HR" sz="1200" b="0" strike="noStrike" spc="-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r-HR" sz="1100" b="0" strike="noStrike" spc="-1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r-HR" sz="1100" b="0" strike="noStrike" spc="-1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r-HR" sz="1100" b="0" strike="noStrike" spc="-1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r-HR" sz="1100" b="0" strike="noStrike" spc="-1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r-HR" sz="1100" b="0" strike="noStrike" spc="-1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r-HR" sz="1100" b="0" strike="noStrike" spc="-1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r-HR" sz="1100" b="0" strike="noStrike" spc="-1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r-HR" sz="11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84603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Table 1"/>
          <p:cNvGraphicFramePr/>
          <p:nvPr>
            <p:extLst>
              <p:ext uri="{D42A27DB-BD31-4B8C-83A1-F6EECF244321}">
                <p14:modId xmlns:p14="http://schemas.microsoft.com/office/powerpoint/2010/main" val="184936502"/>
              </p:ext>
            </p:extLst>
          </p:nvPr>
        </p:nvGraphicFramePr>
        <p:xfrm>
          <a:off x="360000" y="298580"/>
          <a:ext cx="8444880" cy="6841285"/>
        </p:xfrm>
        <a:graphic>
          <a:graphicData uri="http://schemas.openxmlformats.org/drawingml/2006/table">
            <a:tbl>
              <a:tblPr/>
              <a:tblGrid>
                <a:gridCol w="2196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2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5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682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RAD LOGOPEDA</a:t>
                      </a:r>
                      <a:endParaRPr lang="hr-HR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C3E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6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ŠKOLSKA GODINA 2021./2022.</a:t>
                      </a:r>
                      <a:endParaRPr lang="hr-HR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C3E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92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NEPOSREDNI ODGOJNO-OBRAZOVNI RAD S UČENICIMA S TEŠKOĆAMA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E8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Rehabilitacijski individualni  i skupni rad s učenicima s teškoćama-  31 učenik u </a:t>
                      </a:r>
                      <a:r>
                        <a:rPr lang="hr-HR" sz="1100" b="0" strike="noStrike" spc="-1" dirty="0" err="1">
                          <a:solidFill>
                            <a:srgbClr val="000000"/>
                          </a:solidFill>
                          <a:latin typeface="Calibri"/>
                        </a:rPr>
                        <a:t>logopedskoj</a:t>
                      </a: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 terapiji</a:t>
                      </a: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Neposredni rad s učenicima radi provođenja dijagnostičkog procesa te </a:t>
                      </a:r>
                      <a:r>
                        <a:rPr lang="hr-HR" sz="1100" b="0" strike="noStrike" spc="-1" dirty="0" err="1">
                          <a:solidFill>
                            <a:srgbClr val="000000"/>
                          </a:solidFill>
                          <a:latin typeface="Calibri"/>
                        </a:rPr>
                        <a:t>logopedske</a:t>
                      </a: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 trijaže </a:t>
                      </a: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Procjena spremnosti djece za upis u 1.razred</a:t>
                      </a: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Govorno-jezična procjena u postupku utvrđivanja psihofizičkog stanja učenika</a:t>
                      </a: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1.razredi</a:t>
                      </a: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: </a:t>
                      </a:r>
                      <a:r>
                        <a:rPr lang="hr-HR" sz="11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radionice- igre i aktivnosti za poticanje i razvijanje vještine čitanja, u okviru volonterskog projekta „Čitam, dam, sretan sam!” te nacionalne kampanje „Čitaj mi!”</a:t>
                      </a:r>
                      <a:endParaRPr lang="hr-HR" sz="1100" b="1" strike="noStrike" spc="-1" dirty="0">
                        <a:latin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5.razredi: radionice u sklopu projekta „Snaga različitosti” </a:t>
                      </a:r>
                      <a:r>
                        <a:rPr kumimoji="0" lang="hr-HR" sz="11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” s ciljem razvijanja međusobne tolerancije i uvažavanja različitosti</a:t>
                      </a:r>
                      <a:endParaRPr lang="hr-HR" sz="1100" b="1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Radionice s učenicima 4.</a:t>
                      </a:r>
                      <a:r>
                        <a:rPr lang="hr-HR" sz="1100" b="1" strike="noStrike" spc="-1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razreda</a:t>
                      </a:r>
                      <a:r>
                        <a:rPr lang="hr-HR" sz="11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 u sklopu projekta „Znam da mogu” u</a:t>
                      </a:r>
                      <a:r>
                        <a:rPr lang="hr-HR" sz="1100" b="1" strike="noStrike" spc="-1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cilju boljeg razumijevanja i prihvaćanja osoba s invaliditetom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1" strike="noStrike" spc="-1" baseline="0" dirty="0">
                          <a:solidFill>
                            <a:srgbClr val="000000"/>
                          </a:solidFill>
                          <a:latin typeface="Calibri"/>
                        </a:rPr>
                        <a:t>Neposredni rad s učenicima uključenim u </a:t>
                      </a:r>
                      <a:r>
                        <a:rPr lang="hr-HR" sz="1100" b="1" strike="noStrike" spc="-1" baseline="0" dirty="0" err="1">
                          <a:solidFill>
                            <a:srgbClr val="000000"/>
                          </a:solidFill>
                          <a:latin typeface="Calibri"/>
                        </a:rPr>
                        <a:t>logopedsku</a:t>
                      </a:r>
                      <a:r>
                        <a:rPr lang="hr-HR" sz="1100" b="1" strike="noStrike" spc="-1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terapiju u sklopu humanitarno-edukativnog programa „Škole za Afriku” u cilju pomoći djeci Madagaskara da ostvare pravo na obrazovanje te  širenju ozračja solidarnosti</a:t>
                      </a:r>
                      <a:endParaRPr lang="hr-HR" sz="11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E8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Tijekom školske godine</a:t>
                      </a: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Travanj, svibanj i lipanj</a:t>
                      </a: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Siječanj</a:t>
                      </a: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Studeni</a:t>
                      </a: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Prosinac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Tijekom školske godine</a:t>
                      </a: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E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97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NEPOSREDNI ODGOJNO-OBRAZOVNI RAD S UČITELJIMA</a:t>
                      </a:r>
                      <a:endParaRPr lang="hr-HR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Pomoć učiteljima u planiranju i programiranju rada te  izradi individualiziranih odgojno-obrazovnih programa za učenike s teškoćama</a:t>
                      </a: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Praćenje obrazovnih postignuća učenika s teškoćama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Sudjelovanje u pripremi edukacije učitelja i stručnih suradnika od strane MST iz</a:t>
                      </a:r>
                      <a:r>
                        <a:rPr lang="hr-HR" sz="1100" b="0" strike="noStrike" spc="-1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Centra za autizam </a:t>
                      </a: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i AZOO na temu Poremećaji iz spektra autizma, </a:t>
                      </a:r>
                      <a:r>
                        <a:rPr lang="hr-HR" sz="1100" b="0" strike="noStrike" spc="-1" dirty="0" err="1">
                          <a:solidFill>
                            <a:srgbClr val="000000"/>
                          </a:solidFill>
                          <a:latin typeface="Calibri"/>
                        </a:rPr>
                        <a:t>Aspergerov</a:t>
                      </a: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r-HR" sz="1100" b="0" strike="noStrike" spc="-1" dirty="0" err="1">
                          <a:solidFill>
                            <a:srgbClr val="000000"/>
                          </a:solidFill>
                          <a:latin typeface="Calibri"/>
                        </a:rPr>
                        <a:t>sy</a:t>
                      </a: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 u svrhu pružanja što kvalitetnije podrške u radu s učenicima</a:t>
                      </a: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Tijekom školske godine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Ožujak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4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hr-H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NEPOSREDNI ODGOJNO-OBRAZOVNI RAD S RODITELJIMA</a:t>
                      </a:r>
                      <a:endParaRPr lang="hr-H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Upoznavanje roditelja s vrstom, stupnjem i značajkama teškoća, davanje stručnih savjeta i naputaka </a:t>
                      </a: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Upoznavanje s postupkom promjene programa školovanja i Individualiziranim </a:t>
                      </a:r>
                      <a:r>
                        <a:rPr lang="hr-HR" sz="1100" b="0" strike="noStrike" spc="-1" dirty="0" err="1">
                          <a:solidFill>
                            <a:srgbClr val="000000"/>
                          </a:solidFill>
                          <a:latin typeface="Calibri"/>
                        </a:rPr>
                        <a:t>kurikulumima</a:t>
                      </a: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Tijekom školske godine</a:t>
                      </a: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64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SURADNJA S RAVNATELJEM, STRUČNIM SURADNICIMA TE VANJSKIM USTANOVAMA </a:t>
                      </a:r>
                      <a:endParaRPr lang="hr-HR" sz="11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E8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Suradnja s ravnateljem  i stručnim suradnicima, školskim </a:t>
                      </a:r>
                      <a:r>
                        <a:rPr lang="hr-HR" sz="1100" b="0" strike="noStrike" spc="-1" dirty="0" err="1">
                          <a:solidFill>
                            <a:srgbClr val="000000"/>
                          </a:solidFill>
                          <a:latin typeface="Calibri"/>
                        </a:rPr>
                        <a:t>liječnikom,Gradskim</a:t>
                      </a: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 uredom za obrazovanje, s djelatnicima predškolskih ustanova, sa specijalističkim ustanovama,</a:t>
                      </a:r>
                      <a:r>
                        <a:rPr lang="hr-HR" sz="1100" b="0" strike="noStrike" spc="-1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ERF-om</a:t>
                      </a: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, COO „Vinko Bek”...</a:t>
                      </a:r>
                      <a:endParaRPr lang="hr-HR" sz="11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E8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Tijekom školske godine</a:t>
                      </a:r>
                      <a:endParaRPr lang="hr-HR" sz="1100" b="0" strike="noStrike" spc="-1" dirty="0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E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Table 1"/>
          <p:cNvGraphicFramePr/>
          <p:nvPr>
            <p:extLst>
              <p:ext uri="{D42A27DB-BD31-4B8C-83A1-F6EECF244321}">
                <p14:modId xmlns:p14="http://schemas.microsoft.com/office/powerpoint/2010/main" val="2774989687"/>
              </p:ext>
            </p:extLst>
          </p:nvPr>
        </p:nvGraphicFramePr>
        <p:xfrm>
          <a:off x="395640" y="410547"/>
          <a:ext cx="8424720" cy="6368184"/>
        </p:xfrm>
        <a:graphic>
          <a:graphicData uri="http://schemas.openxmlformats.org/drawingml/2006/table">
            <a:tbl>
              <a:tblPr/>
              <a:tblGrid>
                <a:gridCol w="28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050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hr-HR" sz="16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RAD LOGOPEDA</a:t>
                      </a:r>
                      <a:endParaRPr lang="hr-HR" sz="16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C3E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hr-HR" sz="16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ŠKOLSKA GODINA 2021./2022.</a:t>
                      </a:r>
                      <a:endParaRPr lang="hr-HR" sz="16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C3E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6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PLANIRANJE I PROGRAMIRANJE</a:t>
                      </a: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Godišnji, izvedbeni i mjesečni plan i program rada logopeda</a:t>
                      </a: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Izrada individualnih  planova i programa rada za učenike </a:t>
                      </a: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Sudjelovanje u izradi Individualiziranih kurikuluma  za učenike s teškoćama</a:t>
                      </a: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Prijedlozi i mišljenja za promjene programa</a:t>
                      </a:r>
                      <a:r>
                        <a:rPr lang="hr-HR" sz="1100" b="0" strike="noStrike" spc="-1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odgoja i obrazovanja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Rujan</a:t>
                      </a:r>
                      <a:endParaRPr lang="hr-H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hr-H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hr-H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Tijekom školske godine</a:t>
                      </a:r>
                      <a:endParaRPr lang="hr-H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1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PRIPREMANJE ZA NEPOSREDNI RAD </a:t>
                      </a:r>
                      <a:endParaRPr lang="hr-HR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Pripremanje za neposredni rad s učenicima s teškoćama</a:t>
                      </a: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Izrada didaktičkog i instruktivnog materijala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hr-H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Tijekom školske godine</a:t>
                      </a:r>
                      <a:endParaRPr lang="hr-HR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0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STRUČNO-RAZVOJNI POSLOVI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Stručno povjerenstvo škole za utvrđivanje psihofizičkog stanja djeteta/učenika</a:t>
                      </a: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Sudjelovanje u izradi  Godišnjeg plana i programa te Izvješća o radu škole</a:t>
                      </a: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Sudjelovanje u izradi i provedbi školskog preventivnog programa</a:t>
                      </a: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Sudjelovanje na sjednicama RV i UV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chemeClr val="bg1"/>
                          </a:solidFill>
                          <a:latin typeface="Arial"/>
                        </a:rPr>
                        <a:t>Mentorstvo studentici  studija  Logopedija na ERF-u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Tijekom školske godine</a:t>
                      </a: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hr-HR" sz="1100" b="0" strike="noStrike" spc="-1" dirty="0">
                          <a:solidFill>
                            <a:schemeClr val="bg1"/>
                          </a:solidFill>
                          <a:latin typeface="Arial"/>
                        </a:rPr>
                        <a:t>Travanj-svibanj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8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VOĐENJE DOKUMENTACIJE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E8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Vođenje dosjea za učenike, dnevnika rada, izrada mišljenja i preporuka te izvješća—analiza i vrednovanje odgojno-obrazovnog rada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E8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Tijekom školske godine</a:t>
                      </a: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hr-HR" sz="11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Kraj prvog i drugog obrazovnog razdoblja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E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2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STRUČNO USAVRŠAVANJE</a:t>
                      </a:r>
                      <a:endParaRPr lang="hr-HR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Individualno i skupno stručno usavršavanje</a:t>
                      </a:r>
                      <a:endParaRPr lang="hr-HR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hr-HR" sz="11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Tijekom školske godine</a:t>
                      </a:r>
                      <a:endParaRPr lang="hr-HR" sz="11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214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Tijekom</a:t>
                      </a:r>
                      <a:r>
                        <a:rPr lang="en-GB" sz="12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GB" sz="1200" b="1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ove</a:t>
                      </a:r>
                      <a:r>
                        <a:rPr lang="hr-HR" sz="12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š</a:t>
                      </a:r>
                      <a:r>
                        <a:rPr lang="en-GB" sz="12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k</a:t>
                      </a:r>
                      <a:r>
                        <a:rPr lang="hr-HR" sz="1200" b="1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olske</a:t>
                      </a:r>
                      <a:r>
                        <a:rPr lang="hr-HR" sz="12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GB" sz="1200" b="1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godine</a:t>
                      </a:r>
                      <a:r>
                        <a:rPr lang="en-GB" sz="12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GB" sz="1200" b="1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realiziran</a:t>
                      </a:r>
                      <a:r>
                        <a:rPr lang="hr-HR" sz="12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e</a:t>
                      </a:r>
                      <a:r>
                        <a:rPr lang="en-GB" sz="12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GB" sz="1200" b="1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su</a:t>
                      </a:r>
                      <a:r>
                        <a:rPr lang="en-GB" sz="12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hr-HR" sz="12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aktivnosti</a:t>
                      </a:r>
                      <a:r>
                        <a:rPr lang="en-GB" sz="12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GB" sz="1200" b="1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i</a:t>
                      </a:r>
                      <a:r>
                        <a:rPr lang="en-GB" sz="12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GB" sz="1200" b="1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zadaće</a:t>
                      </a:r>
                      <a:r>
                        <a:rPr lang="en-GB" sz="12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GB" sz="1200" b="1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predviđene</a:t>
                      </a:r>
                      <a:r>
                        <a:rPr lang="en-GB" sz="12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hr-HR" sz="12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Godišnjim </a:t>
                      </a:r>
                      <a:r>
                        <a:rPr lang="en-GB" sz="1200" b="1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planom</a:t>
                      </a:r>
                      <a:r>
                        <a:rPr lang="en-GB" sz="12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GB" sz="1200" b="1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i</a:t>
                      </a:r>
                      <a:r>
                        <a:rPr lang="en-GB" sz="12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GB" sz="1200" b="1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programom</a:t>
                      </a:r>
                      <a:r>
                        <a:rPr lang="en-GB" sz="12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GB" sz="1200" b="1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rada</a:t>
                      </a:r>
                      <a:r>
                        <a:rPr lang="en-GB" sz="12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hr-HR" sz="12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logopeda te Školskim kurikulumom.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hr-HR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2C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Table 1"/>
          <p:cNvGraphicFramePr/>
          <p:nvPr>
            <p:extLst>
              <p:ext uri="{D42A27DB-BD31-4B8C-83A1-F6EECF244321}">
                <p14:modId xmlns:p14="http://schemas.microsoft.com/office/powerpoint/2010/main" val="2147795328"/>
              </p:ext>
            </p:extLst>
          </p:nvPr>
        </p:nvGraphicFramePr>
        <p:xfrm>
          <a:off x="539640" y="620640"/>
          <a:ext cx="8136720" cy="5700960"/>
        </p:xfrm>
        <a:graphic>
          <a:graphicData uri="http://schemas.openxmlformats.org/drawingml/2006/table">
            <a:tbl>
              <a:tblPr/>
              <a:tblGrid>
                <a:gridCol w="697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2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6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7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9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2248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hr-HR" sz="14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BROJ UČENIKA S TEŠKOĆAMA UKLJUČENIH U LOGOPEDSKU TERAPIJU</a:t>
                      </a:r>
                      <a:endParaRPr lang="hr-HR" sz="1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hr-HR" sz="14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 PREMA VRSTI TEŠKOĆE PO RAZREDIMA</a:t>
                      </a:r>
                      <a:endParaRPr lang="hr-HR" sz="14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1C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RAZRED</a:t>
                      </a:r>
                      <a:endParaRPr lang="hr-HR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05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OŠTEĆENJA JEZIČNO-GOVORNO-GLASOVNE KOMUNIKACIJE</a:t>
                      </a:r>
                      <a:endParaRPr lang="hr-HR" sz="105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05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POREMEĆAJI IZ AUTISTIČNOG SPEKTRA</a:t>
                      </a:r>
                      <a:endParaRPr lang="hr-HR" sz="105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05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OŠTEĆENJA SLUHA</a:t>
                      </a:r>
                      <a:endParaRPr lang="hr-HR" sz="105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hr-HR" sz="105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SPECIFIČNE TEŠKOĆE U ČITANJU I PISANJU/UČENJU</a:t>
                      </a:r>
                      <a:endParaRPr lang="hr-HR" sz="105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endParaRPr lang="hr-HR" sz="105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05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POSTOJANJE VIŠE VRSTA TEŠKOĆA U PSIHOFIZIČKOM RAZVOJU</a:t>
                      </a:r>
                      <a:endParaRPr lang="hr-HR" sz="105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UKUPNO</a:t>
                      </a:r>
                      <a:endParaRPr lang="hr-HR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I.</a:t>
                      </a:r>
                      <a:endParaRPr lang="hr-HR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hr-HR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hr-HR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200" b="0" strike="noStrike" spc="-1" dirty="0">
                          <a:solidFill>
                            <a:schemeClr val="bg1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8</a:t>
                      </a:r>
                      <a:endParaRPr lang="hr-HR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II.</a:t>
                      </a:r>
                      <a:endParaRPr lang="hr-HR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hr-HR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hr-HR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hr-HR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2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 3</a:t>
                      </a:r>
                      <a:endParaRPr lang="hr-HR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III.</a:t>
                      </a:r>
                      <a:endParaRPr lang="hr-HR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hr-HR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hr-HR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2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 8</a:t>
                      </a:r>
                      <a:endParaRPr lang="hr-HR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IV.</a:t>
                      </a:r>
                      <a:endParaRPr lang="hr-HR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hr-HR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hr-HR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2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 6</a:t>
                      </a:r>
                      <a:endParaRPr lang="hr-HR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V. </a:t>
                      </a:r>
                      <a:endParaRPr lang="hr-HR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100" dirty="0"/>
                        <a:t>               </a:t>
                      </a:r>
                      <a:r>
                        <a:rPr lang="sr-Latn-RS" sz="11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100" dirty="0"/>
                        <a:t>                </a:t>
                      </a:r>
                      <a:r>
                        <a:rPr lang="sr-Latn-RS" sz="11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2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  <a:endParaRPr lang="hr-HR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VI.</a:t>
                      </a:r>
                      <a:endParaRPr lang="hr-HR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solidFill>
                            <a:schemeClr val="bg1"/>
                          </a:solidFill>
                        </a:rPr>
                        <a:t>         </a:t>
                      </a:r>
                      <a:r>
                        <a:rPr lang="sr-Latn-RS" sz="12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hr-HR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2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 2 </a:t>
                      </a:r>
                      <a:endParaRPr lang="hr-HR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VII.</a:t>
                      </a:r>
                      <a:endParaRPr lang="hr-HR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/  </a:t>
                      </a:r>
                      <a:endParaRPr lang="hr-HR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VIII.</a:t>
                      </a:r>
                      <a:endParaRPr lang="hr-HR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hr-HR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hr-HR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2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 1</a:t>
                      </a:r>
                      <a:endParaRPr lang="hr-HR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1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1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UKUPNO</a:t>
                      </a:r>
                      <a:endParaRPr lang="hr-HR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hr-HR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hr-HR" sz="1200" b="1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2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  <a:endParaRPr lang="hr-HR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2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hr-HR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hr-HR" sz="12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hr-HR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gradFill rotWithShape="0">
                      <a:gsLst>
                        <a:gs pos="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1396</TotalTime>
  <Words>2081</Words>
  <Application>Microsoft Office PowerPoint</Application>
  <PresentationFormat>Prikaz na zaslonu (4:3)</PresentationFormat>
  <Paragraphs>486</Paragraphs>
  <Slides>21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DejaVu Sans</vt:lpstr>
      <vt:lpstr>Symbol</vt:lpstr>
      <vt:lpstr>Times New Roman</vt:lpstr>
      <vt:lpstr>Wingdings</vt:lpstr>
      <vt:lpstr>Wingdings 3</vt:lpstr>
      <vt:lpstr>Office Theme</vt:lpstr>
      <vt:lpstr>1_Ion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Rad psihologa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IZVJEŠĆE O RADU  OŠ JOSIPA RAČIĆA</dc:title>
  <dc:subject/>
  <dc:creator>Logoped</dc:creator>
  <dc:description/>
  <cp:lastModifiedBy>Pedagog</cp:lastModifiedBy>
  <cp:revision>186</cp:revision>
  <dcterms:modified xsi:type="dcterms:W3CDTF">2022-08-26T11:01:41Z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Prikaz na zaslonu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</Properties>
</file>